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7" r:id="rId3"/>
    <p:sldId id="534" r:id="rId4"/>
    <p:sldId id="537" r:id="rId5"/>
    <p:sldId id="424" r:id="rId6"/>
    <p:sldId id="538" r:id="rId7"/>
    <p:sldId id="423" r:id="rId8"/>
    <p:sldId id="460" r:id="rId9"/>
    <p:sldId id="461" r:id="rId10"/>
    <p:sldId id="462" r:id="rId11"/>
    <p:sldId id="463" r:id="rId12"/>
    <p:sldId id="464" r:id="rId13"/>
    <p:sldId id="465" r:id="rId14"/>
    <p:sldId id="425" r:id="rId15"/>
    <p:sldId id="426" r:id="rId16"/>
    <p:sldId id="466" r:id="rId17"/>
    <p:sldId id="467" r:id="rId18"/>
    <p:sldId id="539" r:id="rId19"/>
    <p:sldId id="431" r:id="rId20"/>
    <p:sldId id="434" r:id="rId21"/>
    <p:sldId id="435" r:id="rId22"/>
    <p:sldId id="436" r:id="rId23"/>
    <p:sldId id="437" r:id="rId24"/>
    <p:sldId id="438" r:id="rId25"/>
    <p:sldId id="439" r:id="rId26"/>
    <p:sldId id="440" r:id="rId27"/>
    <p:sldId id="511" r:id="rId28"/>
    <p:sldId id="441" r:id="rId29"/>
    <p:sldId id="442" r:id="rId30"/>
    <p:sldId id="540" r:id="rId31"/>
    <p:sldId id="443" r:id="rId32"/>
    <p:sldId id="446" r:id="rId33"/>
    <p:sldId id="510" r:id="rId34"/>
    <p:sldId id="447" r:id="rId35"/>
    <p:sldId id="448" r:id="rId36"/>
    <p:sldId id="449" r:id="rId37"/>
    <p:sldId id="541" r:id="rId38"/>
    <p:sldId id="542" r:id="rId39"/>
    <p:sldId id="543" r:id="rId40"/>
    <p:sldId id="544" r:id="rId41"/>
    <p:sldId id="545" r:id="rId42"/>
    <p:sldId id="546" r:id="rId43"/>
    <p:sldId id="547" r:id="rId44"/>
    <p:sldId id="548" r:id="rId45"/>
    <p:sldId id="451" r:id="rId46"/>
    <p:sldId id="452" r:id="rId47"/>
    <p:sldId id="453" r:id="rId48"/>
    <p:sldId id="455" r:id="rId49"/>
    <p:sldId id="456" r:id="rId50"/>
    <p:sldId id="549" r:id="rId51"/>
    <p:sldId id="504" r:id="rId52"/>
    <p:sldId id="495" r:id="rId53"/>
    <p:sldId id="496" r:id="rId54"/>
    <p:sldId id="497" r:id="rId55"/>
    <p:sldId id="498" r:id="rId56"/>
    <p:sldId id="421"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userDrawn="1">
          <p15:clr>
            <a:srgbClr val="A4A3A4"/>
          </p15:clr>
        </p15:guide>
        <p15:guide id="2" pos="3840" userDrawn="1">
          <p15:clr>
            <a:srgbClr val="A4A3A4"/>
          </p15:clr>
        </p15:guide>
        <p15:guide id="3" orient="horz" pos="232" userDrawn="1">
          <p15:clr>
            <a:srgbClr val="A4A3A4"/>
          </p15:clr>
        </p15:guide>
        <p15:guide id="4" pos="302" userDrawn="1">
          <p15:clr>
            <a:srgbClr val="A4A3A4"/>
          </p15:clr>
        </p15:guide>
        <p15:guide id="5" pos="74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8422A"/>
    <a:srgbClr val="DF452B"/>
    <a:srgbClr val="EEDC8F"/>
    <a:srgbClr val="F2A16A"/>
    <a:srgbClr val="0070C0"/>
    <a:srgbClr val="F5D1CC"/>
    <a:srgbClr val="70AD47"/>
    <a:srgbClr val="ED7D31"/>
    <a:srgbClr val="EEC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5" autoAdjust="0"/>
    <p:restoredTop sz="94660"/>
  </p:normalViewPr>
  <p:slideViewPr>
    <p:cSldViewPr snapToGrid="0">
      <p:cViewPr varScale="1">
        <p:scale>
          <a:sx n="84" d="100"/>
          <a:sy n="84" d="100"/>
        </p:scale>
        <p:origin x="998" y="67"/>
      </p:cViewPr>
      <p:guideLst>
        <p:guide orient="horz" pos="2109"/>
        <p:guide pos="3840"/>
        <p:guide orient="horz" pos="232"/>
        <p:guide pos="302"/>
        <p:guide pos="74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gs" Target="tags/tag11.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microsoft.com/office/2007/relationships/hdphoto" Target="../media/image8.wdp"/><Relationship Id="rId7" Type="http://schemas.openxmlformats.org/officeDocument/2006/relationships/image" Target="../media/image7.png"/><Relationship Id="rId6" Type="http://schemas.microsoft.com/office/2007/relationships/hdphoto" Target="../media/image6.wdp"/><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3.xml"/><Relationship Id="rId10" Type="http://schemas.microsoft.com/office/2007/relationships/hdphoto" Target="../media/image10.wdp"/><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7.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0.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0.png"/><Relationship Id="rId6" Type="http://schemas.openxmlformats.org/officeDocument/2006/relationships/hyperlink" Target="https://mirrors.tuna.tsinghua.edu.cn/anaconda/archive/" TargetMode="Externa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png"/><Relationship Id="rId6" Type="http://schemas.openxmlformats.org/officeDocument/2006/relationships/tags" Target="../tags/tag4.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custDataLst>
                <p:tags r:id="rId1"/>
              </p:custDataLst>
            </p:nvPr>
          </p:nvPicPr>
          <p:blipFill rotWithShape="1">
            <a:blip r:embed="rId2"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2956561" y="2259446"/>
            <a:ext cx="6278880" cy="1014730"/>
          </a:xfrm>
          <a:prstGeom prst="rect">
            <a:avLst/>
          </a:prstGeom>
          <a:noFill/>
        </p:spPr>
        <p:txBody>
          <a:bodyPr wrap="none" rtlCol="0">
            <a:spAutoFit/>
          </a:bodyPr>
          <a:lstStyle/>
          <a:p>
            <a:pPr algn="ctr"/>
            <a:r>
              <a:rPr lang="zh-CN" altLang="en-US" sz="6000" b="1" dirty="0">
                <a:solidFill>
                  <a:srgbClr val="EEC88F"/>
                </a:solidFill>
                <a:latin typeface="微软雅黑" panose="020B0503020204020204" pitchFamily="34" charset="-122"/>
                <a:ea typeface="微软雅黑" panose="020B0503020204020204" pitchFamily="34" charset="-122"/>
              </a:rPr>
              <a:t>机器学习编程基础</a:t>
            </a:r>
            <a:endParaRPr lang="zh-CN" altLang="en-US" sz="6000" b="1" dirty="0">
              <a:solidFill>
                <a:srgbClr val="EEC88F"/>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5" cstate="print">
              <a:extLst>
                <a:ext uri="{BEBA8EAE-BF5A-486C-A8C5-ECC9F3942E4B}">
                  <a14:imgProps xmlns:a14="http://schemas.microsoft.com/office/drawing/2010/main">
                    <a14:imgLayer r:embed="rId6">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7" cstate="print">
              <a:extLst>
                <a:ext uri="{BEBA8EAE-BF5A-486C-A8C5-ECC9F3942E4B}">
                  <a14:imgProps xmlns:a14="http://schemas.microsoft.com/office/drawing/2010/main">
                    <a14:imgLayer r:embed="rId8">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9">
            <a:extLst>
              <a:ext uri="{BEBA8EAE-BF5A-486C-A8C5-ECC9F3942E4B}">
                <a14:imgProps xmlns:a14="http://schemas.microsoft.com/office/drawing/2010/main">
                  <a14:imgLayer r:embed="rId10">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
        <p:nvSpPr>
          <p:cNvPr id="11" name="文本框 10"/>
          <p:cNvSpPr txBox="1"/>
          <p:nvPr/>
        </p:nvSpPr>
        <p:spPr>
          <a:xfrm>
            <a:off x="84838" y="156557"/>
            <a:ext cx="3979162" cy="521970"/>
          </a:xfrm>
          <a:prstGeom prst="rect">
            <a:avLst/>
          </a:prstGeom>
          <a:noFill/>
        </p:spPr>
        <p:txBody>
          <a:bodyPr wrap="square" rtlCol="0">
            <a:spAutoFit/>
          </a:bodyPr>
          <a:p>
            <a:pPr algn="just"/>
            <a:r>
              <a:rPr lang="en-US" altLang="zh-CN"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Python</a:t>
            </a:r>
            <a:r>
              <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机器学习</a:t>
            </a:r>
            <a:endPar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 name="直接连接符 1"/>
          <p:cNvCxnSpPr/>
          <p:nvPr/>
        </p:nvCxnSpPr>
        <p:spPr>
          <a:xfrm>
            <a:off x="130175" y="710565"/>
            <a:ext cx="3359150" cy="0"/>
          </a:xfrm>
          <a:prstGeom prst="line">
            <a:avLst/>
          </a:prstGeom>
          <a:ln>
            <a:solidFill>
              <a:srgbClr val="EEDC8F"/>
            </a:solidFill>
          </a:ln>
        </p:spPr>
        <p:style>
          <a:lnRef idx="1">
            <a:schemeClr val="accent4"/>
          </a:lnRef>
          <a:fillRef idx="0">
            <a:schemeClr val="accent4"/>
          </a:fillRef>
          <a:effectRef idx="0">
            <a:schemeClr val="accent4"/>
          </a:effectRef>
          <a:fontRef idx="minor">
            <a:schemeClr val="tx1"/>
          </a:fontRef>
        </p:style>
      </p:cxnSp>
      <p:sp>
        <p:nvSpPr>
          <p:cNvPr id="3" name="文本框 2"/>
          <p:cNvSpPr txBox="1"/>
          <p:nvPr/>
        </p:nvSpPr>
        <p:spPr>
          <a:xfrm>
            <a:off x="4532630" y="3983355"/>
            <a:ext cx="2520950" cy="583565"/>
          </a:xfrm>
          <a:prstGeom prst="rect">
            <a:avLst/>
          </a:prstGeom>
          <a:noFill/>
        </p:spPr>
        <p:txBody>
          <a:bodyPr wrap="square" rtlCol="0">
            <a:spAutoFit/>
          </a:bodyPr>
          <a:p>
            <a:pPr algn="ctr"/>
            <a:r>
              <a:rPr lang="zh-CN" altLang="en-US" sz="3200" b="1" dirty="0">
                <a:solidFill>
                  <a:srgbClr val="EEC88F"/>
                </a:solidFill>
                <a:latin typeface="微软雅黑" panose="020B0503020204020204" pitchFamily="34" charset="-122"/>
                <a:ea typeface="微软雅黑" panose="020B0503020204020204" pitchFamily="34" charset="-122"/>
              </a:rPr>
              <a:t>冯建周</a:t>
            </a:r>
            <a:endParaRPr lang="zh-CN" altLang="en-US" sz="3200" b="1" dirty="0">
              <a:solidFill>
                <a:srgbClr val="EEC88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List </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列表类型）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960120" y="2221865"/>
            <a:ext cx="4980940" cy="2871470"/>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25000"/>
              </a:lnSpc>
              <a:buClrTx/>
              <a:buSzTx/>
              <a:buFontTx/>
              <a:buNone/>
            </a:pP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&gt;&gt;&gt;list = [ </a:t>
            </a:r>
            <a:r>
              <a:rPr lang="en-US" altLang="zh-CN"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'jacky'</a:t>
            </a: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786 , 2.23, 'john', 70.2 ] </a:t>
            </a:r>
            <a:endParaRPr kumimoji="0" lang="en-US" i="0" u="none" strike="noStrike" cap="none" spc="0" normalizeH="0" baseline="0"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&gt;&gt;&gt;tinylist = [23, 'rose'] </a:t>
            </a:r>
            <a:endParaRPr kumimoji="0" lang="en-US" i="0" u="none" strike="noStrike" cap="none" spc="0" normalizeH="0" baseline="0"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&gt;&gt;&gt;print(list)                </a:t>
            </a: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dirty="0">
                <a:ln>
                  <a:noFill/>
                </a:ln>
                <a:solidFill>
                  <a:schemeClr val="tx1"/>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rPr>
              <a:t>输出完整列表</a:t>
            </a:r>
            <a:r>
              <a:rPr lang="en-US"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endParaRPr kumimoji="0" lang="en-US" i="0" u="none" strike="noStrike" cap="none" spc="0" normalizeH="0" baseline="0"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['jacky', 786, 2.23, 'john', 70.2]</a:t>
            </a:r>
            <a:endParaRPr kumimoji="0" lang="en-US"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&gt;&gt;&gt;print(list[0])           </a:t>
            </a: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dirty="0">
                <a:ln>
                  <a:noFill/>
                </a:ln>
                <a:solidFill>
                  <a:schemeClr val="tx1"/>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rPr>
              <a:t>输出列表的第一个元素</a:t>
            </a:r>
            <a:r>
              <a:rPr lang="en-US"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endParaRPr kumimoji="0" lang="en-US" i="0" u="none" strike="noStrike" cap="none" spc="0" normalizeH="0" baseline="0"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jacky</a:t>
            </a:r>
            <a:endParaRPr kumimoji="0" lang="en-US"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&gt;&gt;&gt;print(list[1:3])        </a:t>
            </a: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dirty="0">
                <a:ln>
                  <a:noFill/>
                </a:ln>
                <a:solidFill>
                  <a:schemeClr val="tx1"/>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rPr>
              <a:t>输出第二至第三个元素</a:t>
            </a:r>
            <a:r>
              <a:rPr lang="en-US"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endParaRPr kumimoji="0" lang="en-US" i="0" u="none" strike="noStrike" cap="none" spc="0" normalizeH="0" baseline="0" dirty="0">
              <a:ln>
                <a:noFill/>
              </a:ln>
              <a:solidFill>
                <a:schemeClr val="accent3">
                  <a:lumMod val="75000"/>
                </a:schemeClr>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[786, 2.23]</a:t>
            </a:r>
            <a:endParaRPr kumimoji="0" lang="zh-CN" altLang="en-US"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
        <p:nvSpPr>
          <p:cNvPr id="12" name="文本框 11"/>
          <p:cNvSpPr txBox="1"/>
          <p:nvPr/>
        </p:nvSpPr>
        <p:spPr>
          <a:xfrm>
            <a:off x="6408420" y="2221865"/>
            <a:ext cx="5304790" cy="2178685"/>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25000"/>
              </a:lnSpc>
              <a:buClrTx/>
              <a:buSzTx/>
              <a:buFontTx/>
              <a:buNone/>
            </a:pPr>
            <a:r>
              <a:rPr lang="en-US" dirty="0">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&gt;&gt;&gt;print(list[2:])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 输出从第三个</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后</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的所有元素 </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[2.23, 'john', 70.2]</a:t>
            </a:r>
            <a:endPar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&gt;&gt;&gt;print(tinylist * 2)</a:t>
            </a:r>
            <a:r>
              <a:rPr lang="en-US"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 输出列表两次 </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[23, 'rose', 23, 'rose']</a:t>
            </a:r>
            <a:endPar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&gt;&gt;&gt;print(list + tinylist)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 打印组合的列表</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Helvetica Neue"/>
              </a:rPr>
              <a:t>['jacky', 786, 2.23, 'john', 70.2, 23, 'rose']</a:t>
            </a:r>
            <a:endParaRPr kumimoji="0" lang="zh-CN" altLang="en-US"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
        <p:nvSpPr>
          <p:cNvPr id="15" name="文本框 14"/>
          <p:cNvSpPr txBox="1"/>
          <p:nvPr/>
        </p:nvSpPr>
        <p:spPr>
          <a:xfrm>
            <a:off x="741045" y="1728470"/>
            <a:ext cx="9163050" cy="437515"/>
          </a:xfrm>
          <a:prstGeom prst="rect">
            <a:avLst/>
          </a:prstGeom>
          <a:noFill/>
        </p:spPr>
        <p:txBody>
          <a:bodyPr wrap="square" rtlCol="0" anchor="t">
            <a:spAutoFit/>
          </a:bodyPr>
          <a:p>
            <a:pPr marL="0" marR="0" indent="0" algn="l" defTabSz="825500" rtl="0" fontAlgn="auto" latinLnBrk="0" hangingPunct="0">
              <a:lnSpc>
                <a:spcPct val="125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例子：</a:t>
            </a:r>
            <a:endPar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Tuple </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元组类型）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2" name="文本框 11"/>
          <p:cNvSpPr txBox="1"/>
          <p:nvPr/>
        </p:nvSpPr>
        <p:spPr>
          <a:xfrm>
            <a:off x="833755" y="2697480"/>
            <a:ext cx="10090785" cy="3217545"/>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algn="l" eaLnBrk="1">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&gt;&gt;&gt;tuple = ( 'jacky', 78.6 ,  'john', 70 )</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&gt;&gt;&gt;tinytuple = ( 'rose', 39) </a:t>
            </a:r>
            <a:endParaRPr lang="en-US" dirty="0">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&gt;&gt;&gt;print(tuple)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输出完整元组</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('jacky', 78.6, 'john', 70)</a:t>
            </a:r>
            <a:endPar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&gt;&gt;&gt;print(tuple[1:3])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输出第二至第</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三</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个元素 </a:t>
            </a:r>
            <a:endPar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(78.6, 'john')</a:t>
            </a:r>
            <a:endPar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&gt;&gt;&gt;print(tuple[2:])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输出从第三</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个以后</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的所有元素 </a:t>
            </a:r>
            <a:endPar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('john', 70)</a:t>
            </a:r>
            <a:endPar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eaLnBrk="1">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&gt;&gt;&gt;</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tuple[2] = 1000</a:t>
            </a: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不允许更新</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元组中</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的元素</a:t>
            </a:r>
            <a:endParaRPr kumimoji="0" lang="zh-CN" altLang="en-US" b="0"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5" name="文本框 14"/>
          <p:cNvSpPr txBox="1"/>
          <p:nvPr/>
        </p:nvSpPr>
        <p:spPr>
          <a:xfrm>
            <a:off x="741045" y="1728470"/>
            <a:ext cx="9163050" cy="783590"/>
          </a:xfrm>
          <a:prstGeom prst="rect">
            <a:avLst/>
          </a:prstGeom>
          <a:noFill/>
        </p:spPr>
        <p:txBody>
          <a:bodyPr wrap="square" rtlCol="0" anchor="t">
            <a:spAutoFit/>
          </a:bodyPr>
          <a:p>
            <a:pPr marL="0" marR="0" indent="0" algn="l" defTabSz="825500" rtl="0" fontAlgn="auto" latinLnBrk="0" hangingPunct="0">
              <a:lnSpc>
                <a:spcPct val="125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元组是另一个数据类型，类似于 List（列表）。</a:t>
            </a:r>
            <a:endParaRPr kumimoji="0"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latinLnBrk="0" hangingPunct="0">
              <a:lnSpc>
                <a:spcPct val="125000"/>
              </a:lnSpc>
              <a:buClrTx/>
              <a:buSzTx/>
              <a:buFontTx/>
              <a:buNone/>
            </a:pPr>
            <a:r>
              <a:rPr 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元组用 () 标识。内部元素用逗号隔开。但是元组不能二次赋值，相当于只读列表。</a:t>
            </a:r>
            <a:endPar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Dictionary</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字典类型）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960120" y="2914015"/>
            <a:ext cx="10403205" cy="3217545"/>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algn="l">
              <a:lnSpc>
                <a:spcPct val="125000"/>
              </a:lnSpc>
            </a:pP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&gt;&gt;&gt;tinydict = {'name': 'jacky','code':6734, 'dept': 'sales'} </a:t>
            </a:r>
            <a:endPar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&gt;&gt;&gt;print(</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tinydict</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['name'])                                                # </a:t>
            </a:r>
            <a:r>
              <a:rPr 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输出键为</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'name' </a:t>
            </a:r>
            <a:r>
              <a:rPr 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的值</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jacky</a:t>
            </a:r>
            <a:endPar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&gt;&gt;&gt;print(tinydict)                                                             # </a:t>
            </a:r>
            <a:r>
              <a:rPr 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输出完整的字典</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{'name': 'jacky', 'code': 6734, 'dept': 'sales'}</a:t>
            </a:r>
            <a:endPar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&gt;&gt;&gt;print(tinydict.keys())</a:t>
            </a: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输出所有键</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dict_keys(['name', 'code', 'dept'])</a:t>
            </a:r>
            <a:endPar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&gt;&gt;&gt;print(tinydict.values())   </a:t>
            </a: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输出所有值</a:t>
            </a:r>
            <a:endParaRPr lang="en-US">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dict_values(['jacky', 6734, 'sales'])</a:t>
            </a:r>
            <a:endParaRPr kumimoji="0" lang="zh-CN" altLang="en-US"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
        <p:nvSpPr>
          <p:cNvPr id="15" name="文本框 14"/>
          <p:cNvSpPr txBox="1"/>
          <p:nvPr/>
        </p:nvSpPr>
        <p:spPr>
          <a:xfrm>
            <a:off x="741045" y="1728470"/>
            <a:ext cx="9163050" cy="1129665"/>
          </a:xfrm>
          <a:prstGeom prst="rect">
            <a:avLst/>
          </a:prstGeom>
          <a:noFill/>
        </p:spPr>
        <p:txBody>
          <a:bodyPr wrap="square" rtlCol="0" anchor="t">
            <a:spAutoFit/>
          </a:bodyPr>
          <a:p>
            <a:pPr marL="0" marR="0" indent="0" algn="just" defTabSz="825500" rtl="0" fontAlgn="auto" latinLnBrk="0" hangingPunct="0">
              <a:lnSpc>
                <a:spcPct val="125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字典</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D</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ictionary)</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类似于</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Python</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之中的列表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List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类型，</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列表是有序的对象集合，字典是无序的对象</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集合</a:t>
            </a:r>
            <a:r>
              <a:rPr 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区别在于：字典当中的元素是通过键来存取的，而不是通过偏移存取。字典用“{ }”标识</a:t>
            </a:r>
            <a:r>
              <a:rPr 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由索引</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(key)</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和它对应的值</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value</a:t>
            </a:r>
            <a:r>
              <a:rPr 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组成。</a:t>
            </a:r>
            <a:endPar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分支语句</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25525" y="1151890"/>
            <a:ext cx="9163050" cy="860425"/>
          </a:xfrm>
          <a:prstGeom prst="rect">
            <a:avLst/>
          </a:prstGeom>
          <a:noFill/>
        </p:spPr>
        <p:txBody>
          <a:bodyPr wrap="square" rtlCol="0" anchor="t">
            <a:spAutoFit/>
          </a:bodyPr>
          <a:p>
            <a:pPr algn="l" eaLnBrk="1">
              <a:lnSpc>
                <a:spcPct val="125000"/>
              </a:lnSpc>
              <a:buClr>
                <a:srgbClr val="FF0000"/>
              </a:buClr>
              <a:buFontTx/>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zh-CN" sz="20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条件语句</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（分支语句）是控制程序运行的一类重要语句，它的作用是根据判断条件选择程序执行路径，使用方式如下：</a:t>
            </a:r>
            <a:endParaRPr lang="zh-CN" altLang="en-US" sz="2000"/>
          </a:p>
        </p:txBody>
      </p:sp>
      <p:sp>
        <p:nvSpPr>
          <p:cNvPr id="22533" name="TextBox 2"/>
          <p:cNvSpPr txBox="1">
            <a:spLocks noChangeArrowheads="1"/>
          </p:cNvSpPr>
          <p:nvPr/>
        </p:nvSpPr>
        <p:spPr bwMode="auto">
          <a:xfrm>
            <a:off x="1587500" y="2422525"/>
            <a:ext cx="3373120" cy="2784475"/>
          </a:xfrm>
          <a:prstGeom prst="rect">
            <a:avLst/>
          </a:prstGeom>
          <a:ln>
            <a:solidFill>
              <a:srgbClr val="F2A16A"/>
            </a:solidFill>
          </a:ln>
        </p:spPr>
        <p:style>
          <a:lnRef idx="2">
            <a:schemeClr val="accent6"/>
          </a:lnRef>
          <a:fillRef idx="1">
            <a:schemeClr val="lt1"/>
          </a:fillRef>
          <a:effectRef idx="0">
            <a:schemeClr val="accent6"/>
          </a:effectRef>
          <a:fontRef idx="minor">
            <a:schemeClr val="dk1"/>
          </a:fontRef>
        </p:style>
        <p:txBody>
          <a:bodyPr wrap="square">
            <a:spAutoFit/>
          </a:bodyPr>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if &lt;</a:t>
            </a:r>
            <a:r>
              <a:rPr lang="zh-CN" altLang="zh-CN" sz="2000" dirty="0">
                <a:latin typeface="Times New Roman" panose="02020603050405020304" pitchFamily="18" charset="0"/>
                <a:ea typeface="楷体" panose="02010609060101010101" charset="-122"/>
                <a:cs typeface="Times New Roman" panose="02020603050405020304" pitchFamily="18" charset="0"/>
              </a:rPr>
              <a:t>条件</a:t>
            </a:r>
            <a:r>
              <a:rPr lang="en-US" altLang="zh-CN" sz="2000" dirty="0">
                <a:latin typeface="Times New Roman" panose="02020603050405020304" pitchFamily="18" charset="0"/>
                <a:ea typeface="楷体" panose="02010609060101010101" charset="-122"/>
                <a:cs typeface="Times New Roman" panose="02020603050405020304" pitchFamily="18" charset="0"/>
              </a:rPr>
              <a:t>1&gt;:</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    &lt;</a:t>
            </a:r>
            <a:r>
              <a:rPr lang="zh-CN" altLang="zh-CN" sz="2000" dirty="0">
                <a:latin typeface="Times New Roman" panose="02020603050405020304" pitchFamily="18" charset="0"/>
                <a:ea typeface="楷体" panose="02010609060101010101" charset="-122"/>
                <a:cs typeface="Times New Roman" panose="02020603050405020304" pitchFamily="18" charset="0"/>
              </a:rPr>
              <a:t>语句块</a:t>
            </a:r>
            <a:r>
              <a:rPr lang="en-US" altLang="zh-CN" sz="2000" dirty="0">
                <a:latin typeface="Times New Roman" panose="02020603050405020304" pitchFamily="18" charset="0"/>
                <a:ea typeface="楷体" panose="02010609060101010101" charset="-122"/>
                <a:cs typeface="Times New Roman" panose="02020603050405020304" pitchFamily="18" charset="0"/>
              </a:rPr>
              <a:t>1&gt;</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err="1">
                <a:latin typeface="Times New Roman" panose="02020603050405020304" pitchFamily="18" charset="0"/>
                <a:ea typeface="楷体" panose="02010609060101010101" charset="-122"/>
                <a:cs typeface="Times New Roman" panose="02020603050405020304" pitchFamily="18" charset="0"/>
              </a:rPr>
              <a:t>elif</a:t>
            </a:r>
            <a:r>
              <a:rPr lang="en-US" altLang="zh-CN" sz="2000" dirty="0">
                <a:latin typeface="Times New Roman" panose="02020603050405020304" pitchFamily="18" charset="0"/>
                <a:ea typeface="楷体" panose="02010609060101010101" charset="-122"/>
                <a:cs typeface="Times New Roman" panose="02020603050405020304" pitchFamily="18" charset="0"/>
              </a:rPr>
              <a:t> &lt;</a:t>
            </a:r>
            <a:r>
              <a:rPr lang="zh-CN" altLang="zh-CN" sz="2000" dirty="0">
                <a:latin typeface="Times New Roman" panose="02020603050405020304" pitchFamily="18" charset="0"/>
                <a:ea typeface="楷体" panose="02010609060101010101" charset="-122"/>
                <a:cs typeface="Times New Roman" panose="02020603050405020304" pitchFamily="18" charset="0"/>
              </a:rPr>
              <a:t>条件</a:t>
            </a:r>
            <a:r>
              <a:rPr lang="en-US" altLang="zh-CN" sz="2000" dirty="0">
                <a:latin typeface="Times New Roman" panose="02020603050405020304" pitchFamily="18" charset="0"/>
                <a:ea typeface="楷体" panose="02010609060101010101" charset="-122"/>
                <a:cs typeface="Times New Roman" panose="02020603050405020304" pitchFamily="18" charset="0"/>
              </a:rPr>
              <a:t>2&gt;:</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    &lt;</a:t>
            </a:r>
            <a:r>
              <a:rPr lang="zh-CN" altLang="zh-CN" sz="2000" dirty="0">
                <a:latin typeface="Times New Roman" panose="02020603050405020304" pitchFamily="18" charset="0"/>
                <a:ea typeface="楷体" panose="02010609060101010101" charset="-122"/>
                <a:cs typeface="Times New Roman" panose="02020603050405020304" pitchFamily="18" charset="0"/>
              </a:rPr>
              <a:t>语句块</a:t>
            </a:r>
            <a:r>
              <a:rPr lang="en-US" altLang="zh-CN" sz="2000" dirty="0">
                <a:latin typeface="Times New Roman" panose="02020603050405020304" pitchFamily="18" charset="0"/>
                <a:ea typeface="楷体" panose="02010609060101010101" charset="-122"/>
                <a:cs typeface="Times New Roman" panose="02020603050405020304" pitchFamily="18" charset="0"/>
              </a:rPr>
              <a:t>2&gt;</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 </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else: </a:t>
            </a:r>
            <a:endParaRPr lang="zh-CN" altLang="zh-CN" sz="2000" dirty="0">
              <a:latin typeface="Times New Roman" panose="02020603050405020304" pitchFamily="18" charset="0"/>
              <a:ea typeface="楷体" panose="02010609060101010101" charset="-122"/>
              <a:cs typeface="Times New Roman" panose="02020603050405020304" pitchFamily="18" charset="0"/>
            </a:endParaRPr>
          </a:p>
          <a:p>
            <a:pPr algn="l" eaLnBrk="1">
              <a:lnSpc>
                <a:spcPct val="125000"/>
              </a:lnSpc>
            </a:pPr>
            <a:r>
              <a:rPr lang="en-US" altLang="zh-CN" sz="2000" dirty="0">
                <a:latin typeface="Times New Roman" panose="02020603050405020304" pitchFamily="18" charset="0"/>
                <a:ea typeface="楷体" panose="02010609060101010101" charset="-122"/>
                <a:cs typeface="Times New Roman" panose="02020603050405020304" pitchFamily="18" charset="0"/>
              </a:rPr>
              <a:t>    &lt;</a:t>
            </a:r>
            <a:r>
              <a:rPr lang="zh-CN" altLang="zh-CN" sz="2000" dirty="0">
                <a:latin typeface="Times New Roman" panose="02020603050405020304" pitchFamily="18" charset="0"/>
                <a:ea typeface="楷体" panose="02010609060101010101" charset="-122"/>
                <a:cs typeface="Times New Roman" panose="02020603050405020304" pitchFamily="18" charset="0"/>
              </a:rPr>
              <a:t>语句块</a:t>
            </a:r>
            <a:r>
              <a:rPr lang="en-US" altLang="zh-CN" sz="2000" dirty="0">
                <a:latin typeface="Times New Roman" panose="02020603050405020304" pitchFamily="18" charset="0"/>
                <a:ea typeface="楷体" panose="02010609060101010101" charset="-122"/>
                <a:cs typeface="Times New Roman" panose="02020603050405020304" pitchFamily="18" charset="0"/>
              </a:rPr>
              <a:t>N&gt;</a:t>
            </a:r>
            <a:endParaRPr lang="en-US" altLang="zh-CN" sz="2000" dirty="0">
              <a:latin typeface="Times New Roman" panose="02020603050405020304" pitchFamily="18" charset="0"/>
              <a:ea typeface="楷体" panose="02010609060101010101" charset="-122"/>
              <a:cs typeface="Times New Roman" panose="02020603050405020304" pitchFamily="18" charset="0"/>
            </a:endParaRPr>
          </a:p>
        </p:txBody>
      </p:sp>
      <p:sp>
        <p:nvSpPr>
          <p:cNvPr id="5" name="文本框 4"/>
          <p:cNvSpPr txBox="1"/>
          <p:nvPr/>
        </p:nvSpPr>
        <p:spPr>
          <a:xfrm>
            <a:off x="6882765" y="2431733"/>
            <a:ext cx="3723005" cy="3486785"/>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num = 5     </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if num == 3:            </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print('boss')</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elif num == 2:</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print('user')</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elif num == 1:</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print('worker')</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elif num &lt; 0:          </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print('error')</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else:</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spcBef>
                <a:spcPts val="0"/>
              </a:spcBef>
              <a:spcAft>
                <a:spcPts val="0"/>
              </a:spcAft>
              <a:buClrTx/>
              <a:buSzTx/>
              <a:buFontTx/>
              <a:buNone/>
            </a:pPr>
            <a:r>
              <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print('roadman')     </a:t>
            </a:r>
            <a:endParaRPr kumimoji="0" lang="zh-CN" altLang="en-US" sz="2000"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grpSp>
        <p:nvGrpSpPr>
          <p:cNvPr id="11" name="组合 10"/>
          <p:cNvGrpSpPr/>
          <p:nvPr/>
        </p:nvGrpSpPr>
        <p:grpSpPr>
          <a:xfrm>
            <a:off x="3535045"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0444"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分支</a:t>
            </a:r>
            <a:r>
              <a:rPr lang="zh-CN" altLang="en-US" sz="2400" dirty="0">
                <a:solidFill>
                  <a:srgbClr val="D8422A"/>
                </a:solidFill>
                <a:latin typeface="微软雅黑" panose="020B0503020204020204" pitchFamily="34" charset="-122"/>
                <a:ea typeface="微软雅黑" panose="020B0503020204020204" pitchFamily="34" charset="-122"/>
              </a:rPr>
              <a:t>语句</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25525" y="1151890"/>
            <a:ext cx="9163050" cy="860425"/>
          </a:xfrm>
          <a:prstGeom prst="rect">
            <a:avLst/>
          </a:prstGeom>
          <a:noFill/>
        </p:spPr>
        <p:txBody>
          <a:bodyPr wrap="square" rtlCol="0" anchor="t">
            <a:spAutoFit/>
          </a:bodyPr>
          <a:p>
            <a:pPr algn="l" eaLnBrk="1">
              <a:lnSpc>
                <a:spcPct val="125000"/>
              </a:lnSpc>
              <a:buClr>
                <a:srgbClr val="FF0000"/>
              </a:buClr>
              <a:buFontTx/>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循环</a:t>
            </a:r>
            <a:r>
              <a:rPr lang="zh-CN" altLang="zh-CN" sz="20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语句</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（分支语句）</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控制程序运行，根据</a:t>
            </a:r>
            <a:r>
              <a:rPr lang="zh-CN" altLang="en-US" sz="2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判断条件或计数条件</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确定一段程序的运行次数。</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基本过程如下</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a:p>
        </p:txBody>
      </p:sp>
      <p:sp>
        <p:nvSpPr>
          <p:cNvPr id="5" name="矩形 4"/>
          <p:cNvSpPr/>
          <p:nvPr/>
        </p:nvSpPr>
        <p:spPr>
          <a:xfrm>
            <a:off x="1743710" y="2245360"/>
            <a:ext cx="3440430" cy="1151890"/>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l"/>
            <a:endParaRPr lang="zh-CN" altLang="en-US">
              <a:solidFill>
                <a:schemeClr val="tx1"/>
              </a:solidFill>
              <a:latin typeface="宋体" panose="02010600030101010101" pitchFamily="2" charset="-122"/>
              <a:ea typeface="宋体" panose="02010600030101010101" pitchFamily="2" charset="-122"/>
            </a:endParaRPr>
          </a:p>
        </p:txBody>
      </p:sp>
      <p:grpSp>
        <p:nvGrpSpPr>
          <p:cNvPr id="18" name="组合 17"/>
          <p:cNvGrpSpPr/>
          <p:nvPr/>
        </p:nvGrpSpPr>
        <p:grpSpPr>
          <a:xfrm>
            <a:off x="1743710" y="4497070"/>
            <a:ext cx="3439795" cy="1145540"/>
            <a:chOff x="2746" y="5985"/>
            <a:chExt cx="5417" cy="1804"/>
          </a:xfrm>
        </p:grpSpPr>
        <p:sp>
          <p:nvSpPr>
            <p:cNvPr id="7" name="矩形 6"/>
            <p:cNvSpPr/>
            <p:nvPr/>
          </p:nvSpPr>
          <p:spPr>
            <a:xfrm>
              <a:off x="2746" y="5985"/>
              <a:ext cx="5417" cy="1804"/>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l"/>
              <a:endParaRPr lang="en-US" altLang="zh-CN">
                <a:solidFill>
                  <a:schemeClr val="tx1"/>
                </a:solidFill>
              </a:endParaRPr>
            </a:p>
            <a:p>
              <a:pPr algn="l"/>
              <a:endParaRPr lang="en-US" altLang="zh-CN">
                <a:solidFill>
                  <a:schemeClr val="tx1"/>
                </a:solidFill>
              </a:endParaRPr>
            </a:p>
          </p:txBody>
        </p:sp>
        <p:sp>
          <p:nvSpPr>
            <p:cNvPr id="8" name="文本框 7"/>
            <p:cNvSpPr txBox="1"/>
            <p:nvPr/>
          </p:nvSpPr>
          <p:spPr>
            <a:xfrm>
              <a:off x="3067" y="6337"/>
              <a:ext cx="4113" cy="1452"/>
            </a:xfrm>
            <a:prstGeom prst="rect">
              <a:avLst/>
            </a:prstGeom>
            <a:noFill/>
          </p:spPr>
          <p:txBody>
            <a:bodyPr wrap="square" rtlCol="0">
              <a:spAutoFit/>
            </a:bodyPr>
            <a:p>
              <a:pPr algn="l"/>
              <a:r>
                <a:rPr lang="en-US" altLang="zh-CN">
                  <a:latin typeface="Times New Roman" panose="02020603050405020304" pitchFamily="18" charset="0"/>
                  <a:ea typeface="楷体" panose="02010609060101010101" charset="-122"/>
                  <a:cs typeface="Times New Roman" panose="02020603050405020304" pitchFamily="18" charset="0"/>
                  <a:sym typeface="+mn-ea"/>
                </a:rPr>
                <a:t>While &lt;</a:t>
              </a:r>
              <a:r>
                <a:rPr lang="zh-CN" altLang="zh-CN">
                  <a:latin typeface="Times New Roman" panose="02020603050405020304" pitchFamily="18" charset="0"/>
                  <a:ea typeface="楷体" panose="02010609060101010101" charset="-122"/>
                  <a:cs typeface="Times New Roman" panose="02020603050405020304" pitchFamily="18" charset="0"/>
                  <a:sym typeface="+mn-ea"/>
                </a:rPr>
                <a:t>循环条件</a:t>
              </a:r>
              <a:r>
                <a:rPr lang="en-US" altLang="zh-CN">
                  <a:latin typeface="Times New Roman" panose="02020603050405020304" pitchFamily="18" charset="0"/>
                  <a:ea typeface="楷体" panose="02010609060101010101" charset="-122"/>
                  <a:cs typeface="Times New Roman" panose="02020603050405020304" pitchFamily="18" charset="0"/>
                  <a:sym typeface="+mn-ea"/>
                </a:rPr>
                <a:t>&gt;:</a:t>
              </a:r>
              <a:endPar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gn="l"/>
              <a:r>
                <a:rPr lang="en-US" altLang="zh-CN">
                  <a:latin typeface="Times New Roman" panose="02020603050405020304" pitchFamily="18" charset="0"/>
                  <a:ea typeface="楷体" panose="02010609060101010101" charset="-122"/>
                  <a:cs typeface="Times New Roman" panose="02020603050405020304" pitchFamily="18" charset="0"/>
                  <a:sym typeface="+mn-ea"/>
                </a:rPr>
                <a:t>    &lt;</a:t>
              </a:r>
              <a:r>
                <a:rPr lang="zh-CN" altLang="zh-CN">
                  <a:latin typeface="Times New Roman" panose="02020603050405020304" pitchFamily="18" charset="0"/>
                  <a:ea typeface="楷体" panose="02010609060101010101" charset="-122"/>
                  <a:cs typeface="Times New Roman" panose="02020603050405020304" pitchFamily="18" charset="0"/>
                  <a:sym typeface="+mn-ea"/>
                </a:rPr>
                <a:t>表达式</a:t>
              </a:r>
              <a:r>
                <a:rPr lang="en-US" altLang="zh-CN">
                  <a:latin typeface="Times New Roman" panose="02020603050405020304" pitchFamily="18" charset="0"/>
                  <a:ea typeface="楷体" panose="02010609060101010101" charset="-122"/>
                  <a:cs typeface="Times New Roman" panose="02020603050405020304" pitchFamily="18" charset="0"/>
                  <a:sym typeface="+mn-ea"/>
                </a:rPr>
                <a:t>&gt;</a:t>
              </a:r>
              <a:endParaRPr lang="en-US" altLang="zh-CN">
                <a:solidFill>
                  <a:schemeClr val="tx1"/>
                </a:solidFill>
                <a:latin typeface="Times New Roman" panose="02020603050405020304" pitchFamily="18" charset="0"/>
                <a:ea typeface="楷体" panose="02010609060101010101" charset="-122"/>
                <a:cs typeface="Times New Roman" panose="02020603050405020304" pitchFamily="18" charset="0"/>
              </a:endParaRPr>
            </a:p>
            <a:p>
              <a:endParaRPr lang="zh-CN" altLang="en-US">
                <a:latin typeface="Times New Roman" panose="02020603050405020304" pitchFamily="18" charset="0"/>
                <a:ea typeface="楷体" panose="02010609060101010101" charset="-122"/>
                <a:cs typeface="Times New Roman" panose="02020603050405020304" pitchFamily="18" charset="0"/>
              </a:endParaRPr>
            </a:p>
          </p:txBody>
        </p:sp>
      </p:grpSp>
      <p:sp>
        <p:nvSpPr>
          <p:cNvPr id="9" name="文本框 8"/>
          <p:cNvSpPr txBox="1"/>
          <p:nvPr/>
        </p:nvSpPr>
        <p:spPr>
          <a:xfrm>
            <a:off x="1893570" y="2365375"/>
            <a:ext cx="3708400" cy="1198880"/>
          </a:xfrm>
          <a:prstGeom prst="rect">
            <a:avLst/>
          </a:prstGeom>
          <a:noFill/>
        </p:spPr>
        <p:txBody>
          <a:bodyPr wrap="square" rtlCol="0">
            <a:spAutoFit/>
          </a:bodyPr>
          <a:p>
            <a:pPr algn="l"/>
            <a:r>
              <a:rPr lang="en-US" altLang="en-US">
                <a:latin typeface="Times New Roman" panose="02020603050405020304" pitchFamily="18" charset="0"/>
                <a:ea typeface="楷体" panose="02010609060101010101" charset="-122"/>
                <a:cs typeface="Times New Roman" panose="02020603050405020304" pitchFamily="18" charset="0"/>
                <a:sym typeface="+mn-ea"/>
              </a:rPr>
              <a:t>for i in range(&lt;</a:t>
            </a:r>
            <a:r>
              <a:rPr lang="zh-CN" altLang="en-US">
                <a:latin typeface="Times New Roman" panose="02020603050405020304" pitchFamily="18" charset="0"/>
                <a:ea typeface="楷体" panose="02010609060101010101" charset="-122"/>
                <a:cs typeface="Times New Roman" panose="02020603050405020304" pitchFamily="18" charset="0"/>
                <a:sym typeface="+mn-ea"/>
              </a:rPr>
              <a:t>计数值</a:t>
            </a:r>
            <a:r>
              <a:rPr lang="en-US" altLang="en-US">
                <a:latin typeface="Times New Roman" panose="02020603050405020304" pitchFamily="18" charset="0"/>
                <a:ea typeface="楷体" panose="02010609060101010101" charset="-122"/>
                <a:cs typeface="Times New Roman" panose="02020603050405020304" pitchFamily="18" charset="0"/>
                <a:sym typeface="+mn-ea"/>
              </a:rPr>
              <a:t>&gt;):</a:t>
            </a:r>
            <a:endParaRPr lang="en-US" altLang="en-US">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gn="l"/>
            <a:r>
              <a:rPr lang="en-US" altLang="en-US">
                <a:latin typeface="Times New Roman" panose="02020603050405020304" pitchFamily="18" charset="0"/>
                <a:ea typeface="楷体" panose="02010609060101010101" charset="-122"/>
                <a:cs typeface="Times New Roman" panose="02020603050405020304" pitchFamily="18" charset="0"/>
                <a:sym typeface="+mn-ea"/>
              </a:rPr>
              <a:t>    &lt;</a:t>
            </a:r>
            <a:r>
              <a:rPr lang="zh-CN" altLang="en-US">
                <a:latin typeface="Times New Roman" panose="02020603050405020304" pitchFamily="18" charset="0"/>
                <a:ea typeface="楷体" panose="02010609060101010101" charset="-122"/>
                <a:cs typeface="Times New Roman" panose="02020603050405020304" pitchFamily="18" charset="0"/>
                <a:sym typeface="+mn-ea"/>
              </a:rPr>
              <a:t>表达式</a:t>
            </a:r>
            <a:r>
              <a:rPr lang="en-US" altLang="en-US">
                <a:latin typeface="Times New Roman" panose="02020603050405020304" pitchFamily="18" charset="0"/>
                <a:ea typeface="楷体" panose="02010609060101010101" charset="-122"/>
                <a:cs typeface="Times New Roman" panose="02020603050405020304" pitchFamily="18" charset="0"/>
                <a:sym typeface="+mn-ea"/>
              </a:rPr>
              <a:t>&gt;</a:t>
            </a:r>
            <a:endParaRPr lang="en-US" altLang="en-US">
              <a:solidFill>
                <a:schemeClr val="tx1"/>
              </a:solidFill>
              <a:latin typeface="Times New Roman" panose="02020603050405020304" pitchFamily="18" charset="0"/>
              <a:ea typeface="楷体" panose="02010609060101010101" charset="-122"/>
              <a:cs typeface="Times New Roman" panose="02020603050405020304" pitchFamily="18" charset="0"/>
            </a:endParaRPr>
          </a:p>
          <a:p>
            <a:pPr algn="l"/>
            <a:r>
              <a:rPr lang="zh-CN" altLang="en-US">
                <a:latin typeface="Times New Roman" panose="02020603050405020304" pitchFamily="18" charset="0"/>
                <a:ea typeface="楷体" panose="02010609060101010101" charset="-122"/>
                <a:cs typeface="Times New Roman" panose="02020603050405020304" pitchFamily="18" charset="0"/>
                <a:sym typeface="+mn-ea"/>
              </a:rPr>
              <a:t>其中，变量</a:t>
            </a:r>
            <a:r>
              <a:rPr lang="en-US" altLang="en-US">
                <a:latin typeface="Times New Roman" panose="02020603050405020304" pitchFamily="18" charset="0"/>
                <a:ea typeface="楷体" panose="02010609060101010101" charset="-122"/>
                <a:cs typeface="Times New Roman" panose="02020603050405020304" pitchFamily="18" charset="0"/>
                <a:sym typeface="+mn-ea"/>
              </a:rPr>
              <a:t>i</a:t>
            </a:r>
            <a:r>
              <a:rPr lang="zh-CN" altLang="en-US">
                <a:latin typeface="Times New Roman" panose="02020603050405020304" pitchFamily="18" charset="0"/>
                <a:ea typeface="楷体" panose="02010609060101010101" charset="-122"/>
                <a:cs typeface="Times New Roman" panose="02020603050405020304" pitchFamily="18" charset="0"/>
                <a:sym typeface="+mn-ea"/>
              </a:rPr>
              <a:t>用于计数</a:t>
            </a:r>
            <a:endParaRPr lang="zh-CN" altLang="en-US">
              <a:solidFill>
                <a:schemeClr val="tx1"/>
              </a:solidFill>
              <a:latin typeface="Times New Roman" panose="02020603050405020304" pitchFamily="18" charset="0"/>
              <a:ea typeface="楷体" panose="02010609060101010101" charset="-122"/>
              <a:cs typeface="Times New Roman" panose="02020603050405020304" pitchFamily="18" charset="0"/>
            </a:endParaRPr>
          </a:p>
          <a:p>
            <a:endParaRPr lang="zh-CN" altLang="en-US">
              <a:latin typeface="Times New Roman" panose="02020603050405020304" pitchFamily="18" charset="0"/>
              <a:ea typeface="楷体" panose="02010609060101010101" charset="-122"/>
              <a:cs typeface="Times New Roman" panose="02020603050405020304" pitchFamily="18" charset="0"/>
            </a:endParaRPr>
          </a:p>
        </p:txBody>
      </p:sp>
      <p:sp>
        <p:nvSpPr>
          <p:cNvPr id="11" name="矩形 10"/>
          <p:cNvSpPr/>
          <p:nvPr/>
        </p:nvSpPr>
        <p:spPr>
          <a:xfrm>
            <a:off x="6357620" y="2225675"/>
            <a:ext cx="3458845" cy="1495425"/>
          </a:xfrm>
          <a:prstGeom prst="rect">
            <a:avLst/>
          </a:prstGeom>
          <a:solidFill>
            <a:srgbClr val="000000">
              <a:alpha val="0"/>
            </a:srgbClr>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6494780" y="2245360"/>
            <a:ext cx="3409950" cy="1476375"/>
          </a:xfrm>
          <a:prstGeom prst="rect">
            <a:avLst/>
          </a:prstGeom>
          <a:noFill/>
        </p:spPr>
        <p:txBody>
          <a:bodyPr wrap="square" rtlCol="0">
            <a:spAutoFit/>
          </a:bodyPr>
          <a:p>
            <a:pPr marL="0" marR="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fruits = ['banana', 'apple', 'mango']</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for i in fruits:</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print('当前水果 :',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i</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print("Good bye!")</a:t>
            </a:r>
            <a:endParaRPr lang="zh-CN" altLang="en-US">
              <a:latin typeface="Times New Roman" panose="02020603050405020304" pitchFamily="18" charset="0"/>
              <a:cs typeface="Times New Roman" panose="02020603050405020304" pitchFamily="18" charset="0"/>
            </a:endParaRPr>
          </a:p>
        </p:txBody>
      </p:sp>
      <p:sp>
        <p:nvSpPr>
          <p:cNvPr id="16" name="矩形 15"/>
          <p:cNvSpPr/>
          <p:nvPr/>
        </p:nvSpPr>
        <p:spPr>
          <a:xfrm>
            <a:off x="6357620" y="3896360"/>
            <a:ext cx="3458845" cy="1746250"/>
          </a:xfrm>
          <a:prstGeom prst="rect">
            <a:avLst/>
          </a:prstGeom>
          <a:solidFill>
            <a:srgbClr val="000000">
              <a:alpha val="0"/>
            </a:srgbClr>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494780" y="3820160"/>
            <a:ext cx="3409950" cy="1822450"/>
          </a:xfrm>
          <a:prstGeom prst="rect">
            <a:avLst/>
          </a:prstGeom>
          <a:noFill/>
        </p:spPr>
        <p:txBody>
          <a:bodyPr wrap="square" rtlCol="0">
            <a:spAutoFit/>
          </a:bodyPr>
          <a:p>
            <a:pPr marL="0" marR="0" indent="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rPr>
              <a:t>count = 0</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endParaRPr>
          </a:p>
          <a:p>
            <a:pPr marL="0" marR="0" indent="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rPr>
              <a:t>while (count &lt; 9):</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endParaRPr>
          </a:p>
          <a:p>
            <a:pPr marL="0" marR="0" indent="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rPr>
              <a:t>    print("The count is:", count)</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endParaRPr>
          </a:p>
          <a:p>
            <a:pPr marL="0" marR="0" indent="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rPr>
              <a:t>    count = count + 1</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endParaRPr>
          </a:p>
          <a:p>
            <a:pPr marL="0" marR="0" indent="0" algn="just" defTabSz="825500" rtl="0" eaLnBrk="1">
              <a:lnSpc>
                <a:spcPct val="125000"/>
              </a:lnSpc>
              <a:spcBef>
                <a:spcPts val="0"/>
              </a:spcBef>
              <a:spcAft>
                <a:spcPts val="0"/>
              </a:spcAft>
              <a:buClrTx/>
              <a:buSzTx/>
              <a:buFontTx/>
              <a:buNone/>
            </a:pPr>
            <a:r>
              <a:rPr lang="zh-CN" altLang="en-US">
                <a:ln>
                  <a:noFill/>
                </a:ln>
                <a:solidFill>
                  <a:srgbClr val="000000"/>
                </a:solidFill>
                <a:effectLst/>
                <a:uFillTx/>
                <a:latin typeface="Times New Roman" panose="02020603050405020304" pitchFamily="18" charset="0"/>
                <a:ea typeface="Helvetica Neue"/>
                <a:cs typeface="Times New Roman" panose="02020603050405020304" pitchFamily="18" charset="0"/>
                <a:sym typeface="Helvetica Neue"/>
              </a:rPr>
              <a:t>print("Good bye!")</a:t>
            </a:r>
            <a:endParaRPr lang="zh-CN" altLang="en-US">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3529330" y="6457950"/>
            <a:ext cx="8289925" cy="306705"/>
            <a:chOff x="5558" y="10170"/>
            <a:chExt cx="13055" cy="483"/>
          </a:xfrm>
        </p:grpSpPr>
        <p:cxnSp>
          <p:nvCxnSpPr>
            <p:cNvPr id="26" name="直接连接符 25"/>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0444"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zh-CN" sz="2400" dirty="0">
                <a:solidFill>
                  <a:srgbClr val="D8422A"/>
                </a:solidFill>
                <a:latin typeface="微软雅黑" panose="020B0503020204020204" pitchFamily="34" charset="-122"/>
                <a:ea typeface="微软雅黑" panose="020B0503020204020204" pitchFamily="34" charset="-122"/>
              </a:rPr>
              <a:t>输入和</a:t>
            </a:r>
            <a:r>
              <a:rPr lang="zh-CN" altLang="zh-CN" sz="2400" dirty="0">
                <a:solidFill>
                  <a:srgbClr val="D8422A"/>
                </a:solidFill>
                <a:latin typeface="微软雅黑" panose="020B0503020204020204" pitchFamily="34" charset="-122"/>
                <a:ea typeface="微软雅黑" panose="020B0503020204020204" pitchFamily="34" charset="-122"/>
              </a:rPr>
              <a:t>输出</a:t>
            </a:r>
            <a:endParaRPr lang="zh-CN" altLang="zh-CN"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25525" y="1151890"/>
            <a:ext cx="9163050" cy="2399665"/>
          </a:xfrm>
          <a:prstGeom prst="rect">
            <a:avLst/>
          </a:prstGeom>
          <a:noFill/>
        </p:spPr>
        <p:txBody>
          <a:bodyPr wrap="square" rtlCol="0" anchor="t">
            <a:spAutoFit/>
          </a:bodyPr>
          <a:p>
            <a:pPr marL="0" marR="0" indent="0" algn="l" defTabSz="825500" rtl="0" eaLnBrk="1">
              <a:lnSpc>
                <a:spcPct val="125000"/>
              </a:lnSpc>
              <a:spcBef>
                <a:spcPts val="0"/>
              </a:spcBef>
              <a:spcAft>
                <a:spcPts val="0"/>
              </a:spcAft>
              <a:buClrTx/>
              <a:buSz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zh-CN" sz="20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输入</a:t>
            </a:r>
            <a:r>
              <a:rPr lang="zh-CN"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input()</a:t>
            </a:r>
            <a:r>
              <a:rPr lang="zh-CN" altLang="en-US"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函数是 </a:t>
            </a:r>
            <a:r>
              <a:rPr lang="en-US" altLang="zh-CN"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Python</a:t>
            </a:r>
            <a:r>
              <a:rPr lang="zh-CN" altLang="en-US"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的内置函数，Python3.</a:t>
            </a:r>
            <a:r>
              <a:rPr lang="en-US" altLang="zh-CN"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X</a:t>
            </a:r>
            <a:r>
              <a:rPr lang="zh-CN" altLang="en-US"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中 input() 函数接受一个标准输入数据，返回为 string 类型。</a:t>
            </a:r>
            <a:endParaRPr lang="zh-CN" altLang="en-US"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eaLnBrk="1">
              <a:lnSpc>
                <a:spcPct val="125000"/>
              </a:lnSpc>
              <a:spcBef>
                <a:spcPts val="0"/>
              </a:spcBef>
              <a:spcAft>
                <a:spcPts val="0"/>
              </a:spcAft>
              <a:buClrTx/>
              <a:buSzTx/>
              <a:buFontTx/>
              <a:buNone/>
            </a:pPr>
            <a:endParaRPr kumimoji="0" lang="zh-CN" altLang="en-US" sz="2000"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algn="l" eaLnBrk="1">
              <a:lnSpc>
                <a:spcPct val="125000"/>
              </a:lnSpc>
              <a:buClr>
                <a:srgbClr val="FF0000"/>
              </a:buClr>
              <a:buFontTx/>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获得用户输入前，</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input()</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函数可包含提示性文字</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altLang="en-US" sz="2000"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eaLnBrk="1">
              <a:lnSpc>
                <a:spcPct val="125000"/>
              </a:lnSpc>
              <a:buClr>
                <a:srgbClr val="FF0000"/>
              </a:buClr>
              <a:buFontTx/>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&lt;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变量</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&gt; = input(&lt;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提示性文字</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&gt;)</a:t>
            </a:r>
            <a:endParaRPr kumimoji="0" lang="en-US" altLang="zh-CN" sz="2000" b="0" i="0" u="none" strike="noStrike" cap="none" spc="0" normalizeH="0" baseline="0"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eaLnBrk="1">
              <a:lnSpc>
                <a:spcPct val="125000"/>
              </a:lnSpc>
              <a:buClr>
                <a:srgbClr val="FF0000"/>
              </a:buClr>
              <a:buFontTx/>
            </a:pPr>
            <a:endParaRPr lang="zh-CN" altLang="en-US" sz="2000"/>
          </a:p>
        </p:txBody>
      </p:sp>
      <p:sp>
        <p:nvSpPr>
          <p:cNvPr id="11" name="矩形 10"/>
          <p:cNvSpPr/>
          <p:nvPr/>
        </p:nvSpPr>
        <p:spPr>
          <a:xfrm>
            <a:off x="1924050" y="3303905"/>
            <a:ext cx="2319020" cy="1022350"/>
          </a:xfrm>
          <a:prstGeom prst="rect">
            <a:avLst/>
          </a:prstGeom>
          <a:solidFill>
            <a:srgbClr val="000000">
              <a:alpha val="0"/>
            </a:srgbClr>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85975" y="3295650"/>
            <a:ext cx="1995170" cy="922020"/>
          </a:xfrm>
          <a:prstGeom prst="rect">
            <a:avLst/>
          </a:prstGeom>
          <a:noFill/>
        </p:spPr>
        <p:txBody>
          <a:bodyPr wrap="square" rtlCol="0">
            <a:spAutoFit/>
          </a:bodyPr>
          <a:p>
            <a:pPr marL="0" marR="0" lvl="0" indent="0" algn="l" defTabSz="914400" rtl="0" eaLnBrk="1" fontAlgn="base" latinLnBrk="0" hangingPunct="1">
              <a:lnSpc>
                <a:spcPct val="150000"/>
              </a:lnSpc>
              <a:spcBef>
                <a:spcPct val="0"/>
              </a:spcBef>
              <a:spcAft>
                <a:spcPct val="0"/>
              </a:spcAft>
              <a:buClrTx/>
              <a:buSzTx/>
              <a:buFontTx/>
              <a:buNone/>
            </a:pPr>
            <a:r>
              <a:rPr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a = input("input:")</a:t>
            </a:r>
            <a:endParaRPr altLang="zh-CN"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l" defTabSz="914400" rtl="0" eaLnBrk="1" fontAlgn="base" latinLnBrk="0" hangingPunct="1">
              <a:lnSpc>
                <a:spcPct val="150000"/>
              </a:lnSpc>
              <a:spcBef>
                <a:spcPct val="0"/>
              </a:spcBef>
              <a:spcAft>
                <a:spcPct val="0"/>
              </a:spcAft>
              <a:buClrTx/>
              <a:buSzTx/>
              <a:buFontTx/>
              <a:buNone/>
            </a:pPr>
            <a:r>
              <a:rPr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print(type(a))</a:t>
            </a:r>
            <a:endParaRPr lang="zh-CN" altLang="en-US">
              <a:latin typeface="Times New Roman" panose="02020603050405020304" pitchFamily="18" charset="0"/>
              <a:cs typeface="Times New Roman" panose="02020603050405020304" pitchFamily="18" charset="0"/>
            </a:endParaRPr>
          </a:p>
        </p:txBody>
      </p:sp>
      <p:grpSp>
        <p:nvGrpSpPr>
          <p:cNvPr id="25" name="组合 24"/>
          <p:cNvGrpSpPr/>
          <p:nvPr/>
        </p:nvGrpSpPr>
        <p:grpSpPr>
          <a:xfrm>
            <a:off x="3529330" y="6457950"/>
            <a:ext cx="8289925" cy="306705"/>
            <a:chOff x="5558" y="10170"/>
            <a:chExt cx="13055" cy="483"/>
          </a:xfrm>
        </p:grpSpPr>
        <p:cxnSp>
          <p:nvCxnSpPr>
            <p:cNvPr id="26" name="直接连接符 25"/>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10" name="矩形 9"/>
          <p:cNvSpPr/>
          <p:nvPr/>
        </p:nvSpPr>
        <p:spPr>
          <a:xfrm>
            <a:off x="5193030" y="3303905"/>
            <a:ext cx="4462780" cy="1329690"/>
          </a:xfrm>
          <a:prstGeom prst="rect">
            <a:avLst/>
          </a:prstGeom>
          <a:solidFill>
            <a:srgbClr val="000000">
              <a:alpha val="0"/>
            </a:srgbClr>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5354955" y="3404235"/>
            <a:ext cx="3023235" cy="1229995"/>
          </a:xfrm>
          <a:prstGeom prst="rect">
            <a:avLst/>
          </a:prstGeom>
          <a:noFill/>
        </p:spPr>
        <p:txBody>
          <a:bodyPr wrap="square" rtlCol="0">
            <a:spAutoFit/>
          </a:bodyPr>
          <a:p>
            <a:pPr marL="0" marR="0" indent="0" algn="just" defTabSz="825500" rtl="0" fontAlgn="auto" hangingPunct="0">
              <a:lnSpc>
                <a:spcPct val="100000"/>
              </a:lnSpc>
              <a:spcBef>
                <a:spcPts val="0"/>
              </a:spcBef>
              <a:spcAft>
                <a:spcPts val="1200"/>
              </a:spcAft>
              <a:buClrTx/>
              <a:buSzTx/>
              <a:buFontTx/>
              <a:buNone/>
            </a:pPr>
            <a:r>
              <a:rPr lang="zh-CN" altLang="en-US">
                <a:ln>
                  <a:noFill/>
                </a:ln>
                <a:solidFill>
                  <a:srgbClr val="000000"/>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rPr>
              <a:t>控制台显示：</a:t>
            </a:r>
            <a:endParaRPr lang="zh-CN" altLang="en-US">
              <a:ln>
                <a:noFill/>
              </a:ln>
              <a:solidFill>
                <a:srgbClr val="000000"/>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Helvetica Neue"/>
            </a:endParaRPr>
          </a:p>
          <a:p>
            <a:pPr marL="0" marR="0" indent="0" algn="just" defTabSz="825500" rtl="0" fontAlgn="auto" hangingPunct="0">
              <a:lnSpc>
                <a:spcPct val="100000"/>
              </a:lnSpc>
              <a:spcBef>
                <a:spcPts val="0"/>
              </a:spcBef>
              <a:spcAft>
                <a:spcPts val="1200"/>
              </a:spcAft>
              <a:buClrTx/>
              <a:buSzTx/>
              <a:buFontTx/>
              <a:buNone/>
            </a:pPr>
            <a:r>
              <a:rPr lang="zh-CN" altLang="en-US">
                <a:ln>
                  <a:noFill/>
                </a:ln>
                <a:solidFill>
                  <a:srgbClr val="FF0000"/>
                </a:solidFill>
                <a:effectLst/>
                <a:uFillTx/>
                <a:latin typeface="Times New Roman" panose="02020603050405020304" pitchFamily="18" charset="0"/>
                <a:ea typeface="Helvetica Neue"/>
                <a:cs typeface="Times New Roman" panose="02020603050405020304" pitchFamily="18" charset="0"/>
                <a:sym typeface="Helvetica Neue"/>
              </a:rPr>
              <a:t>input:23</a:t>
            </a:r>
            <a:endParaRPr kumimoji="0" lang="zh-CN" altLang="en-US" b="0" i="0" u="none" strike="noStrike" cap="none" spc="0" normalizeH="0" baseline="0">
              <a:ln>
                <a:noFill/>
              </a:ln>
              <a:solidFill>
                <a:srgbClr val="FF0000"/>
              </a:solidFill>
              <a:effectLst/>
              <a:uFillTx/>
              <a:latin typeface="Times New Roman" panose="02020603050405020304" pitchFamily="18" charset="0"/>
              <a:ea typeface="Helvetica Neue"/>
              <a:cs typeface="Times New Roman" panose="02020603050405020304" pitchFamily="18" charset="0"/>
              <a:sym typeface="Helvetica Neue"/>
            </a:endParaRPr>
          </a:p>
          <a:p>
            <a:pPr marL="0" marR="0" indent="0" algn="just" defTabSz="825500" rtl="0" fontAlgn="auto" hangingPunct="0">
              <a:lnSpc>
                <a:spcPct val="100000"/>
              </a:lnSpc>
              <a:spcBef>
                <a:spcPts val="0"/>
              </a:spcBef>
              <a:spcAft>
                <a:spcPts val="0"/>
              </a:spcAft>
              <a:buClrTx/>
              <a:buSzTx/>
              <a:buFontTx/>
              <a:buNone/>
            </a:pPr>
            <a:r>
              <a:rPr lang="zh-CN" altLang="en-US">
                <a:ln>
                  <a:noFill/>
                </a:ln>
                <a:solidFill>
                  <a:srgbClr val="FF0000"/>
                </a:solidFill>
                <a:effectLst/>
                <a:uFillTx/>
                <a:latin typeface="Times New Roman" panose="02020603050405020304" pitchFamily="18" charset="0"/>
                <a:ea typeface="Helvetica Neue"/>
                <a:cs typeface="Times New Roman" panose="02020603050405020304" pitchFamily="18" charset="0"/>
                <a:sym typeface="Helvetica Neue"/>
              </a:rPr>
              <a:t>&lt;class 'str'&gt;</a:t>
            </a:r>
            <a:endParaRPr lang="zh-CN" altLang="en-US">
              <a:ln>
                <a:noFill/>
              </a:ln>
              <a:solidFill>
                <a:srgbClr val="FF0000"/>
              </a:solidFill>
              <a:effectLst/>
              <a:uFillTx/>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0444"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zh-CN" sz="2400" dirty="0">
                <a:solidFill>
                  <a:srgbClr val="D8422A"/>
                </a:solidFill>
                <a:latin typeface="微软雅黑" panose="020B0503020204020204" pitchFamily="34" charset="-122"/>
                <a:ea typeface="微软雅黑" panose="020B0503020204020204" pitchFamily="34" charset="-122"/>
              </a:rPr>
              <a:t>输入和</a:t>
            </a:r>
            <a:r>
              <a:rPr lang="zh-CN" altLang="zh-CN" sz="2400" dirty="0">
                <a:solidFill>
                  <a:srgbClr val="D8422A"/>
                </a:solidFill>
                <a:latin typeface="微软雅黑" panose="020B0503020204020204" pitchFamily="34" charset="-122"/>
                <a:ea typeface="微软雅黑" panose="020B0503020204020204" pitchFamily="34" charset="-122"/>
              </a:rPr>
              <a:t>输出</a:t>
            </a:r>
            <a:endParaRPr lang="zh-CN" altLang="zh-CN"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25525" y="1151890"/>
            <a:ext cx="9163050" cy="475615"/>
          </a:xfrm>
          <a:prstGeom prst="rect">
            <a:avLst/>
          </a:prstGeom>
          <a:noFill/>
        </p:spPr>
        <p:txBody>
          <a:bodyPr wrap="square" rtlCol="0" anchor="t">
            <a:spAutoFit/>
          </a:bodyPr>
          <a:p>
            <a:pPr marL="0" marR="0" indent="0" algn="l" defTabSz="825500" rtl="0" eaLnBrk="1">
              <a:lnSpc>
                <a:spcPct val="125000"/>
              </a:lnSpc>
              <a:spcBef>
                <a:spcPts val="0"/>
              </a:spcBef>
              <a:spcAft>
                <a:spcPts val="0"/>
              </a:spcAft>
              <a:buClrTx/>
              <a:buSzTx/>
              <a:buFontTx/>
              <a:buNone/>
            </a:pP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zh-CN" sz="20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输出</a:t>
            </a:r>
            <a:r>
              <a:rPr lang="zh-CN"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print()</a:t>
            </a:r>
            <a:r>
              <a:rPr lang="zh-CN" altLang="en-US" sz="200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函数</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Helvetica Neue"/>
              </a:rPr>
              <a:t>用于打印输出，是最常用的函数</a:t>
            </a:r>
            <a:r>
              <a:rPr lang="zh-CN" altLang="en-US" sz="2000">
                <a:latin typeface="Times New Roman" panose="02020603050405020304" pitchFamily="18" charset="0"/>
                <a:ea typeface="微软雅黑" panose="020B0503020204020204" pitchFamily="34" charset="-122"/>
                <a:cs typeface="Times New Roman" panose="02020603050405020304" pitchFamily="18" charset="0"/>
                <a:sym typeface="Helvetica Neue"/>
              </a:rPr>
              <a:t>之一。</a:t>
            </a:r>
            <a:endParaRPr lang="zh-CN" altLang="en-US" sz="2000"/>
          </a:p>
        </p:txBody>
      </p:sp>
      <p:sp>
        <p:nvSpPr>
          <p:cNvPr id="11" name="矩形 10"/>
          <p:cNvSpPr/>
          <p:nvPr/>
        </p:nvSpPr>
        <p:spPr>
          <a:xfrm>
            <a:off x="2073910" y="2219960"/>
            <a:ext cx="6599555" cy="2514600"/>
          </a:xfrm>
          <a:prstGeom prst="rect">
            <a:avLst/>
          </a:prstGeom>
          <a:solidFill>
            <a:srgbClr val="000000">
              <a:alpha val="0"/>
            </a:srgbClr>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235835" y="2211705"/>
            <a:ext cx="6157595" cy="2522855"/>
          </a:xfrm>
          <a:prstGeom prst="rect">
            <a:avLst/>
          </a:prstGeom>
          <a:noFill/>
        </p:spPr>
        <p:txBody>
          <a:bodyPr wrap="square" rtlCol="0">
            <a:spAutoFit/>
          </a:bodyPr>
          <a:p>
            <a:pPr marL="0" marR="0" algn="l" defTabSz="825500" rtl="0" fontAlgn="auto" hangingPunct="1">
              <a:lnSpc>
                <a:spcPct val="100000"/>
              </a:lnSpc>
              <a:spcBef>
                <a:spcPts val="0"/>
              </a:spcBef>
              <a:spcAft>
                <a:spcPts val="1200"/>
              </a:spcAft>
              <a:buClrTx/>
              <a:buSzTx/>
              <a:buFontTx/>
              <a:buNone/>
            </a:pP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 print("aaa""bbb")</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l" defTabSz="825500" rtl="0" fontAlgn="auto" hangingPunct="1">
              <a:lnSpc>
                <a:spcPct val="100000"/>
              </a:lnSpc>
              <a:spcBef>
                <a:spcPts val="0"/>
              </a:spcBef>
              <a:spcAft>
                <a:spcPts val="1200"/>
              </a:spcAft>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aaabbb</a:t>
            </a:r>
            <a:endParaRPr kumimoji="0" lang="en-US"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l" defTabSz="825500" rtl="0" fontAlgn="auto" hangingPunct="1">
              <a:lnSpc>
                <a:spcPct val="100000"/>
              </a:lnSpc>
              <a:spcBef>
                <a:spcPts val="0"/>
              </a:spcBef>
              <a:spcAft>
                <a:spcPts val="1200"/>
              </a:spcAft>
              <a:buClrTx/>
              <a:buSzTx/>
              <a:buFontTx/>
              <a:buNone/>
            </a:pP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 print("aaa","bbb")</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l" defTabSz="825500" rtl="0" fontAlgn="auto" hangingPunct="1">
              <a:lnSpc>
                <a:spcPct val="100000"/>
              </a:lnSpc>
              <a:spcBef>
                <a:spcPts val="0"/>
              </a:spcBef>
              <a:spcAft>
                <a:spcPts val="1200"/>
              </a:spcAft>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aaa bbb</a:t>
            </a:r>
            <a:endParaRPr kumimoji="0" lang="en-US"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algn="l" defTabSz="825500" rtl="0" fontAlgn="auto" hangingPunct="1">
              <a:lnSpc>
                <a:spcPct val="100000"/>
              </a:lnSpc>
              <a:spcBef>
                <a:spcPts val="0"/>
              </a:spcBef>
              <a:spcAft>
                <a:spcPts val="1200"/>
              </a:spcAft>
              <a:buClrTx/>
              <a:buSzTx/>
              <a:buFontTx/>
              <a:buNone/>
            </a:pPr>
            <a:r>
              <a:rPr lang="en-US"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&gt;&gt;&gt;print("www","baidu","com",sep=".")  # 设置间隔符</a:t>
            </a:r>
            <a:endParaRPr kumimoji="0" lang="en-US" i="0" u="none" strike="noStrike" cap="none" spc="0" normalizeH="0" baseline="0" dirty="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l" defTabSz="825500" rtl="0" fontAlgn="auto" hangingPunct="0">
              <a:lnSpc>
                <a:spcPct val="100000"/>
              </a:lnSpc>
              <a:spcBef>
                <a:spcPts val="0"/>
              </a:spcBef>
              <a:spcAft>
                <a:spcPts val="0"/>
              </a:spcAft>
              <a:buClrTx/>
              <a:buSzTx/>
              <a:buFontTx/>
              <a:buNone/>
            </a:pPr>
            <a:r>
              <a:rPr 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www.baidu.com</a:t>
            </a:r>
            <a:endParaRPr lang="en-US" altLang="en-US"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grpSp>
        <p:nvGrpSpPr>
          <p:cNvPr id="25" name="组合 24"/>
          <p:cNvGrpSpPr/>
          <p:nvPr/>
        </p:nvGrpSpPr>
        <p:grpSpPr>
          <a:xfrm>
            <a:off x="3529330" y="6457950"/>
            <a:ext cx="8289925" cy="306705"/>
            <a:chOff x="5558" y="10170"/>
            <a:chExt cx="13055" cy="483"/>
          </a:xfrm>
        </p:grpSpPr>
        <p:cxnSp>
          <p:nvCxnSpPr>
            <p:cNvPr id="26" name="直接连接符 25"/>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785216"/>
            <a:ext cx="8367002" cy="2788298"/>
            <a:chOff x="3364567" y="1541704"/>
            <a:chExt cx="8367002" cy="2788298"/>
          </a:xfrm>
        </p:grpSpPr>
        <p:grpSp>
          <p:nvGrpSpPr>
            <p:cNvPr id="17" name="组合 16"/>
            <p:cNvGrpSpPr/>
            <p:nvPr/>
          </p:nvGrpSpPr>
          <p:grpSpPr>
            <a:xfrm>
              <a:off x="3364567" y="1541704"/>
              <a:ext cx="607187" cy="607187"/>
              <a:chOff x="5583547" y="1748914"/>
              <a:chExt cx="607187" cy="607187"/>
            </a:xfrm>
          </p:grpSpPr>
          <p:sp>
            <p:nvSpPr>
              <p:cNvPr id="10" name="椭圆 9"/>
              <p:cNvSpPr/>
              <p:nvPr/>
            </p:nvSpPr>
            <p:spPr>
              <a:xfrm>
                <a:off x="5583547" y="1748914"/>
                <a:ext cx="607187" cy="607187"/>
              </a:xfrm>
              <a:prstGeom prst="ellipse">
                <a:avLst/>
              </a:prstGeom>
              <a:noFill/>
              <a:ln w="12700" cmpd="sng">
                <a:solidFill>
                  <a:srgbClr val="ED7D3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1802624"/>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sp>
          <p:nvSpPr>
            <p:cNvPr id="22" name="椭圆 21"/>
            <p:cNvSpPr/>
            <p:nvPr/>
          </p:nvSpPr>
          <p:spPr>
            <a:xfrm>
              <a:off x="3377267" y="3722815"/>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5" name="椭圆 24"/>
            <p:cNvSpPr/>
            <p:nvPr/>
          </p:nvSpPr>
          <p:spPr>
            <a:xfrm>
              <a:off x="7830522" y="1558337"/>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1614463"/>
              <a:ext cx="2751605" cy="461665"/>
            </a:xfrm>
            <a:prstGeom prst="roundRect">
              <a:avLst>
                <a:gd name="adj" fmla="val 50000"/>
              </a:avLst>
            </a:prstGeom>
            <a:noFill/>
            <a:ln w="12700" cmpd="sng">
              <a:solidFill>
                <a:srgbClr val="ED7D3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solidFill>
                    <a:schemeClr val="tx1"/>
                  </a:solidFill>
                  <a:sym typeface="+mn-ea"/>
                </a:rPr>
                <a:t>Python</a:t>
              </a:r>
              <a:r>
                <a:rPr lang="zh-CN" altLang="en-US" sz="2000" dirty="0">
                  <a:solidFill>
                    <a:schemeClr val="tx1"/>
                  </a:solidFill>
                  <a:sym typeface="+mn-ea"/>
                </a:rPr>
                <a:t>语言概述</a:t>
              </a:r>
              <a:endParaRPr lang="zh-CN" altLang="en-US" sz="2000" dirty="0">
                <a:solidFill>
                  <a:schemeClr val="tx1"/>
                </a:solidFill>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75543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sym typeface="+mn-ea"/>
                </a:rPr>
                <a:t>Pandas</a:t>
              </a:r>
              <a:r>
                <a:rPr lang="zh-CN" altLang="zh-CN" dirty="0">
                  <a:solidFill>
                    <a:schemeClr val="tx1"/>
                  </a:solidFill>
                  <a:sym typeface="+mn-ea"/>
                </a:rPr>
                <a:t>使用</a:t>
              </a:r>
              <a:endParaRPr lang="zh-CN" altLang="en-US" dirty="0"/>
            </a:p>
          </p:txBody>
        </p:sp>
        <p:sp>
          <p:nvSpPr>
            <p:cNvPr id="38" name="圆角矩形 37"/>
            <p:cNvSpPr/>
            <p:nvPr/>
          </p:nvSpPr>
          <p:spPr>
            <a:xfrm>
              <a:off x="8924706" y="156475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sym typeface="+mn-ea"/>
                </a:rPr>
                <a:t>Matplotlib</a:t>
              </a:r>
              <a:r>
                <a:rPr lang="zh-CN" altLang="en-US" dirty="0">
                  <a:solidFill>
                    <a:schemeClr val="tx1"/>
                  </a:solidFill>
                  <a:sym typeface="+mn-ea"/>
                </a:rPr>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3008601" y="3277200"/>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p>
            <a:pPr algn="ctr"/>
            <a:r>
              <a:rPr lang="en-US" altLang="en-US" dirty="0">
                <a:solidFill>
                  <a:schemeClr val="bg1"/>
                </a:solidFill>
                <a:sym typeface="+mn-ea"/>
              </a:rPr>
              <a:t>Numpy</a:t>
            </a:r>
            <a:r>
              <a:rPr lang="zh-CN" altLang="en-US" dirty="0">
                <a:solidFill>
                  <a:schemeClr val="bg1"/>
                </a:solidFill>
                <a:sym typeface="+mn-ea"/>
              </a:rPr>
              <a:t>使用</a:t>
            </a:r>
            <a:endParaRPr lang="zh-CN" altLang="en-US" dirty="0">
              <a:solidFill>
                <a:schemeClr val="bg1"/>
              </a:solidFill>
              <a:sym typeface="+mn-ea"/>
            </a:endParaRPr>
          </a:p>
        </p:txBody>
      </p:sp>
      <p:sp>
        <p:nvSpPr>
          <p:cNvPr id="12" name="椭圆 11"/>
          <p:cNvSpPr/>
          <p:nvPr/>
        </p:nvSpPr>
        <p:spPr>
          <a:xfrm>
            <a:off x="6367037" y="248494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6436764" y="2557709"/>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7466936" y="257235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Scikit-learn</a:t>
            </a:r>
            <a:r>
              <a:rPr lang="zh-CN" altLang="en-US" dirty="0">
                <a:sym typeface="+mn-ea"/>
              </a:rPr>
              <a:t>使用</a:t>
            </a:r>
            <a:endParaRPr lang="zh-CN" altLang="en-US" dirty="0">
              <a:sym typeface="+mn-ea"/>
            </a:endParaRPr>
          </a:p>
        </p:txBody>
      </p:sp>
      <p:sp>
        <p:nvSpPr>
          <p:cNvPr id="49" name="椭圆 48"/>
          <p:cNvSpPr/>
          <p:nvPr/>
        </p:nvSpPr>
        <p:spPr>
          <a:xfrm>
            <a:off x="1912582" y="3254073"/>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dirty="0"/>
          </a:p>
        </p:txBody>
      </p:sp>
      <p:sp>
        <p:nvSpPr>
          <p:cNvPr id="50" name="文本框 49"/>
          <p:cNvSpPr txBox="1"/>
          <p:nvPr/>
        </p:nvSpPr>
        <p:spPr>
          <a:xfrm>
            <a:off x="6456926" y="1872603"/>
            <a:ext cx="487680" cy="460375"/>
          </a:xfrm>
          <a:prstGeom prst="rect">
            <a:avLst/>
          </a:prstGeom>
          <a:noFill/>
          <a:ln>
            <a:noFill/>
          </a:ln>
        </p:spPr>
        <p:txBody>
          <a:bodyPr wrap="none" rtlCol="0">
            <a:spAutoFit/>
          </a:bodyPr>
          <a:p>
            <a:pPr algn="just"/>
            <a:r>
              <a:rPr lang="en-US" altLang="zh-CN" sz="2400" dirty="0">
                <a:solidFill>
                  <a:schemeClr val="tx1"/>
                </a:solidFill>
                <a:uFillTx/>
                <a:latin typeface="Times New Roman" panose="02020603050405020304" pitchFamily="18" charset="0"/>
                <a:cs typeface="Times New Roman" panose="02020603050405020304" pitchFamily="18" charset="0"/>
              </a:rPr>
              <a:t>05</a:t>
            </a:r>
            <a:endParaRPr lang="en-US" altLang="zh-CN" sz="2400" dirty="0">
              <a:solidFill>
                <a:schemeClr val="tx1"/>
              </a:solidFill>
              <a:uFillTx/>
              <a:latin typeface="Times New Roman" panose="02020603050405020304" pitchFamily="18" charset="0"/>
              <a:cs typeface="Times New Roman" panose="02020603050405020304" pitchFamily="18" charset="0"/>
            </a:endParaRPr>
          </a:p>
        </p:txBody>
      </p:sp>
      <p:sp>
        <p:nvSpPr>
          <p:cNvPr id="5" name="文本框 4"/>
          <p:cNvSpPr txBox="1"/>
          <p:nvPr/>
        </p:nvSpPr>
        <p:spPr>
          <a:xfrm>
            <a:off x="1982226" y="4020909"/>
            <a:ext cx="492443" cy="461665"/>
          </a:xfrm>
          <a:prstGeom prst="rect">
            <a:avLst/>
          </a:prstGeom>
          <a:noFill/>
          <a:ln>
            <a:noFill/>
          </a:ln>
        </p:spPr>
        <p:txBody>
          <a:bodyPr wrap="none" rtlCol="0">
            <a:spAutoFit/>
          </a:bodyPr>
          <a:p>
            <a:pPr algn="just"/>
            <a:r>
              <a:rPr lang="en-US" altLang="zh-CN" sz="2400" dirty="0">
                <a:solidFill>
                  <a:schemeClr val="tx1"/>
                </a:solidFill>
                <a:latin typeface="Times New Roman" panose="02020603050405020304" pitchFamily="18" charset="0"/>
                <a:cs typeface="Times New Roman" panose="02020603050405020304" pitchFamily="18" charset="0"/>
              </a:rPr>
              <a:t>04</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982226" y="3282167"/>
            <a:ext cx="492443" cy="461665"/>
          </a:xfrm>
          <a:prstGeom prst="rect">
            <a:avLst/>
          </a:prstGeom>
          <a:noFill/>
          <a:ln>
            <a:noFill/>
          </a:ln>
        </p:spPr>
        <p:txBody>
          <a:bodyPr wrap="none" rtlCol="0">
            <a:spAutoFit/>
          </a:bodyPr>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87007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Numpy</a:t>
            </a:r>
            <a:r>
              <a:rPr lang="zh-CN" sz="2400" dirty="0">
                <a:solidFill>
                  <a:srgbClr val="D8422A"/>
                </a:solidFill>
                <a:latin typeface="微软雅黑" panose="020B0503020204020204" pitchFamily="34" charset="-122"/>
                <a:ea typeface="微软雅黑" panose="020B0503020204020204" pitchFamily="34" charset="-122"/>
              </a:rPr>
              <a:t>简介</a:t>
            </a:r>
            <a:endParaRPr lang="zh-CN"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4395" y="1151890"/>
            <a:ext cx="2144395" cy="475615"/>
          </a:xfrm>
          <a:prstGeom prst="rect">
            <a:avLst/>
          </a:prstGeom>
          <a:noFill/>
        </p:spPr>
        <p:txBody>
          <a:bodyPr wrap="square" rtlCol="0" anchor="t">
            <a:spAutoFit/>
          </a:bodyPr>
          <a:p>
            <a:pPr algn="l" eaLnBrk="1">
              <a:lnSpc>
                <a:spcPct val="125000"/>
              </a:lnSpc>
              <a:buClr>
                <a:srgbClr val="FF0000"/>
              </a:buClr>
              <a:buFontTx/>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Python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的问题</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26" name="文本框 25"/>
          <p:cNvSpPr txBox="1"/>
          <p:nvPr/>
        </p:nvSpPr>
        <p:spPr>
          <a:xfrm>
            <a:off x="874395" y="3787140"/>
            <a:ext cx="1842135" cy="398780"/>
          </a:xfrm>
          <a:prstGeom prst="rect">
            <a:avLst/>
          </a:prstGeom>
          <a:noFill/>
        </p:spPr>
        <p:txBody>
          <a:bodyPr wrap="none" rtlCol="0" anchor="t">
            <a:spAutoFit/>
          </a:bodyPr>
          <a:p>
            <a:pPr algn="r"/>
            <a:r>
              <a:rPr lang="en-US" sz="2000">
                <a:latin typeface="微软雅黑" panose="020B0503020204020204" pitchFamily="34" charset="-122"/>
                <a:ea typeface="微软雅黑" panose="020B0503020204020204" pitchFamily="34" charset="-122"/>
                <a:cs typeface="微软雅黑" panose="020B0503020204020204" pitchFamily="34" charset="-122"/>
                <a:sym typeface="+mn-ea"/>
              </a:rPr>
              <a:t>Numpy</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的优势</a:t>
            </a:r>
            <a:endParaRPr 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矩形 26"/>
          <p:cNvSpPr/>
          <p:nvPr/>
        </p:nvSpPr>
        <p:spPr>
          <a:xfrm>
            <a:off x="1478280" y="1735455"/>
            <a:ext cx="10048240" cy="1912620"/>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矩形 27"/>
          <p:cNvSpPr/>
          <p:nvPr/>
        </p:nvSpPr>
        <p:spPr>
          <a:xfrm>
            <a:off x="1478280" y="4324985"/>
            <a:ext cx="10047605" cy="1597025"/>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1590675" y="1771650"/>
            <a:ext cx="9823450" cy="182245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在机器学习和深度学习中，图像、声音、文本等输入数据最终都要转化为数组或矩阵。 Python本身含有列表（list）和数组（array），但对于大数据来说，这些结构有很多不足。由于 列表本身的元素可以是任何对象，因此列表中所保存的是对象的指针。对于数值运算来说，这 种结构显然比较浪费内存和CPU等宝贵资源。至于array对象，它可以直接保存数值，但是由于 它不支持多维，支持的函数运算也不多，因此也不适合做数值运算。</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p:cNvSpPr txBox="1"/>
          <p:nvPr/>
        </p:nvSpPr>
        <p:spPr>
          <a:xfrm>
            <a:off x="1646555" y="4378960"/>
            <a:ext cx="9823450" cy="147637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Num</a:t>
            </a:r>
            <a:r>
              <a:rPr lang="en-US" altLang="zh-CN">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a:latin typeface="Times New Roman" panose="02020603050405020304" pitchFamily="18" charset="0"/>
                <a:ea typeface="微软雅黑" panose="020B0503020204020204" pitchFamily="34" charset="-122"/>
                <a:cs typeface="Times New Roman" panose="02020603050405020304" pitchFamily="18" charset="0"/>
              </a:rPr>
              <a:t>y（ Numerical Python ） 是 Python 语言的一个扩展程序库，支持大量的数组与矩阵运算，此外也针对数组运算提供大量的数学函数库。Numpy提供了两种基本的对象：ndarray （N-dimensional Array Object）和ufunc（Universal Function Object）。Ndarray是存储单一数据类型的多维数组，而ufunc则是能够对数组进行处理的函数。</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74395" y="1108710"/>
            <a:ext cx="10546080" cy="1545590"/>
          </a:xfrm>
          <a:prstGeom prst="rect">
            <a:avLst/>
          </a:prstGeom>
          <a:noFill/>
        </p:spPr>
        <p:txBody>
          <a:bodyPr wrap="square" rtlCol="0" anchor="t">
            <a:spAutoFit/>
          </a:bodyPr>
          <a:p>
            <a:pPr algn="l" fontAlgn="auto">
              <a:lnSpc>
                <a:spcPct val="175000"/>
              </a:lnSpc>
              <a:buClr>
                <a:srgbClr val="FF0000"/>
              </a:buClr>
              <a:buFontTx/>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Numpy</a:t>
            </a:r>
            <a:r>
              <a:rPr dirty="0">
                <a:latin typeface="微软雅黑" panose="020B0503020204020204" pitchFamily="34" charset="-122"/>
                <a:ea typeface="微软雅黑" panose="020B0503020204020204" pitchFamily="34" charset="-122"/>
                <a:cs typeface="Times New Roman" panose="02020603050405020304" pitchFamily="18" charset="0"/>
                <a:sym typeface="+mn-ea"/>
              </a:rPr>
              <a:t>封装了一个新的数据类型</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ndarray（N-dimensional Array Object ），</a:t>
            </a:r>
            <a:r>
              <a:rPr dirty="0">
                <a:latin typeface="微软雅黑" panose="020B0503020204020204" pitchFamily="34" charset="-122"/>
                <a:ea typeface="微软雅黑" panose="020B0503020204020204" pitchFamily="34" charset="-122"/>
                <a:cs typeface="Times New Roman" panose="02020603050405020304" pitchFamily="18" charset="0"/>
                <a:sym typeface="+mn-ea"/>
              </a:rPr>
              <a:t>它是一个多维数组对象</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dirty="0">
                <a:latin typeface="微软雅黑" panose="020B0503020204020204" pitchFamily="34" charset="-122"/>
                <a:ea typeface="微软雅黑" panose="020B0503020204020204" pitchFamily="34" charset="-122"/>
                <a:cs typeface="微软雅黑" panose="020B0503020204020204" pitchFamily="34" charset="-122"/>
                <a:sym typeface="+mn-ea"/>
              </a:rPr>
              <a:t>封装了许多常用的数学运算函数，方便我们做数据处理、数据分析等</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dirty="0">
                <a:latin typeface="微软雅黑" panose="020B0503020204020204" pitchFamily="34" charset="-122"/>
                <a:ea typeface="微软雅黑" panose="020B0503020204020204" pitchFamily="34" charset="-122"/>
                <a:cs typeface="Times New Roman" panose="02020603050405020304" pitchFamily="18" charset="0"/>
                <a:sym typeface="+mn-ea"/>
              </a:rPr>
              <a:t>这里介绍生成</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ndarray</a:t>
            </a:r>
            <a:r>
              <a:rPr dirty="0">
                <a:latin typeface="微软雅黑" panose="020B0503020204020204" pitchFamily="34" charset="-122"/>
                <a:ea typeface="微软雅黑" panose="020B0503020204020204" pitchFamily="34" charset="-122"/>
                <a:cs typeface="Times New Roman" panose="02020603050405020304" pitchFamily="18" charset="0"/>
                <a:sym typeface="+mn-ea"/>
              </a:rPr>
              <a:t>的几种方式</a:t>
            </a:r>
            <a:r>
              <a:rPr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b="1" dirty="0">
                <a:latin typeface="微软雅黑" panose="020B0503020204020204" pitchFamily="34" charset="-122"/>
                <a:ea typeface="微软雅黑" panose="020B0503020204020204" pitchFamily="34" charset="-122"/>
                <a:cs typeface="Times New Roman" panose="02020603050405020304" pitchFamily="18" charset="0"/>
                <a:sym typeface="+mn-ea"/>
              </a:rPr>
              <a:t>从已有数据中创建数组直接对</a:t>
            </a:r>
            <a:r>
              <a:rPr b="1" dirty="0">
                <a:latin typeface="Times New Roman" panose="02020603050405020304" pitchFamily="18" charset="0"/>
                <a:ea typeface="微软雅黑" panose="020B0503020204020204" pitchFamily="34" charset="-122"/>
                <a:cs typeface="Times New Roman" panose="02020603050405020304" pitchFamily="18" charset="0"/>
                <a:sym typeface="+mn-ea"/>
              </a:rPr>
              <a:t>Python</a:t>
            </a:r>
            <a:r>
              <a:rPr b="1" dirty="0">
                <a:latin typeface="微软雅黑" panose="020B0503020204020204" pitchFamily="34" charset="-122"/>
                <a:ea typeface="微软雅黑" panose="020B0503020204020204" pitchFamily="34" charset="-122"/>
                <a:cs typeface="Times New Roman" panose="02020603050405020304" pitchFamily="18" charset="0"/>
                <a:sym typeface="+mn-ea"/>
              </a:rPr>
              <a:t>的基础数据类型（如列表，元组等）进行转换来生成</a:t>
            </a:r>
            <a:r>
              <a:rPr b="1" dirty="0">
                <a:latin typeface="Times New Roman" panose="02020603050405020304" pitchFamily="18" charset="0"/>
                <a:ea typeface="微软雅黑" panose="020B0503020204020204" pitchFamily="34" charset="-122"/>
                <a:cs typeface="Times New Roman" panose="02020603050405020304" pitchFamily="18" charset="0"/>
                <a:sym typeface="+mn-ea"/>
              </a:rPr>
              <a:t>ndarray：</a:t>
            </a:r>
            <a:endParaRPr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1110615" y="2742565"/>
            <a:ext cx="2811780" cy="368300"/>
          </a:xfrm>
          <a:prstGeom prst="rect">
            <a:avLst/>
          </a:prstGeom>
          <a:noFill/>
        </p:spPr>
        <p:txBody>
          <a:bodyPr wrap="square" rtlCol="0">
            <a:spAutoFit/>
          </a:bodyPr>
          <a:p>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a:t>
            </a:r>
            <a:r>
              <a:rPr lang="zh-CN" altLang="en-US">
                <a:latin typeface="微软雅黑" panose="020B0503020204020204" pitchFamily="34" charset="-122"/>
                <a:ea typeface="微软雅黑" panose="020B0503020204020204" pitchFamily="34" charset="-122"/>
              </a:rPr>
              <a:t>将列表转换为</a:t>
            </a:r>
            <a:r>
              <a:rPr lang="en-US" altLang="en-US">
                <a:latin typeface="Times New Roman" panose="02020603050405020304" pitchFamily="18" charset="0"/>
                <a:cs typeface="Times New Roman" panose="02020603050405020304" pitchFamily="18" charset="0"/>
              </a:rPr>
              <a:t>ndarray</a:t>
            </a:r>
            <a:r>
              <a:rPr lang="zh-CN" altLang="en-US"/>
              <a:t>：</a:t>
            </a:r>
            <a:endParaRPr lang="zh-CN" altLang="en-US"/>
          </a:p>
        </p:txBody>
      </p:sp>
      <p:sp>
        <p:nvSpPr>
          <p:cNvPr id="7" name="文本框 6"/>
          <p:cNvSpPr txBox="1"/>
          <p:nvPr/>
        </p:nvSpPr>
        <p:spPr>
          <a:xfrm>
            <a:off x="6011545" y="2742565"/>
            <a:ext cx="4064000" cy="368300"/>
          </a:xfrm>
          <a:prstGeom prst="rect">
            <a:avLst/>
          </a:prstGeom>
          <a:noFill/>
        </p:spPr>
        <p:txBody>
          <a:bodyPr wrap="square" rtlCol="0">
            <a:spAutoFit/>
          </a:bodyPr>
          <a:p>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a:t>
            </a:r>
            <a:r>
              <a:rPr altLang="en-US">
                <a:latin typeface="微软雅黑" panose="020B0503020204020204" pitchFamily="34" charset="-122"/>
                <a:ea typeface="微软雅黑" panose="020B0503020204020204" pitchFamily="34" charset="-122"/>
              </a:rPr>
              <a:t>嵌套列表可以转换为多维</a:t>
            </a:r>
            <a:r>
              <a:rPr altLang="en-US">
                <a:latin typeface="Times New Roman" panose="02020603050405020304" pitchFamily="18" charset="0"/>
                <a:cs typeface="Times New Roman" panose="02020603050405020304" pitchFamily="18" charset="0"/>
              </a:rPr>
              <a:t>ndarray</a:t>
            </a:r>
            <a:r>
              <a:rPr altLang="en-US"/>
              <a:t>：</a:t>
            </a:r>
            <a:endParaRPr altLang="en-US"/>
          </a:p>
        </p:txBody>
      </p:sp>
      <p:grpSp>
        <p:nvGrpSpPr>
          <p:cNvPr id="12" name="组合 11"/>
          <p:cNvGrpSpPr/>
          <p:nvPr/>
        </p:nvGrpSpPr>
        <p:grpSpPr>
          <a:xfrm>
            <a:off x="1341120" y="3154680"/>
            <a:ext cx="4269740" cy="3068955"/>
            <a:chOff x="2112" y="5105"/>
            <a:chExt cx="6724" cy="4833"/>
          </a:xfrm>
        </p:grpSpPr>
        <p:sp>
          <p:nvSpPr>
            <p:cNvPr id="8" name="矩形 7"/>
            <p:cNvSpPr/>
            <p:nvPr/>
          </p:nvSpPr>
          <p:spPr>
            <a:xfrm>
              <a:off x="2112" y="5246"/>
              <a:ext cx="6725" cy="4692"/>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191" y="5105"/>
              <a:ext cx="6557" cy="4833"/>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lst1 = [3.14, 2.17, 0, 1, 2]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nd1 =np.array(lst1)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print(nd1)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print(type(nd1)) </a:t>
              </a:r>
              <a:endParaRPr lang="zh-CN" altLang="en-US">
                <a:latin typeface="Times New Roman" panose="02020603050405020304" pitchFamily="18" charset="0"/>
                <a:cs typeface="Times New Roman" panose="02020603050405020304" pitchFamily="18" charset="0"/>
              </a:endParaRPr>
            </a:p>
            <a:p>
              <a:pPr fontAlgn="auto">
                <a:lnSpc>
                  <a:spcPct val="75000"/>
                </a:lnSpc>
              </a:pP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a:t>
              </a:r>
              <a:r>
                <a:rPr lang="zh-CN" altLang="en-US">
                  <a:latin typeface="微软雅黑" panose="020B0503020204020204" pitchFamily="34" charset="-122"/>
                  <a:ea typeface="微软雅黑" panose="020B0503020204020204" pitchFamily="34" charset="-122"/>
                  <a:cs typeface="Times New Roman" panose="02020603050405020304" pitchFamily="18" charset="0"/>
                </a:rPr>
                <a:t>输出结果</a:t>
              </a:r>
              <a:r>
                <a:rPr lang="zh-CN" altLang="en-US">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solidFill>
                    <a:srgbClr val="FF0000"/>
                  </a:solidFill>
                  <a:latin typeface="Times New Roman" panose="02020603050405020304" pitchFamily="18" charset="0"/>
                  <a:cs typeface="Times New Roman" panose="02020603050405020304" pitchFamily="18" charset="0"/>
                </a:rPr>
                <a:t>[3.14 2.17 0. 1. 2. ]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zh-CN" altLang="en-US">
                  <a:solidFill>
                    <a:srgbClr val="FF0000"/>
                  </a:solidFill>
                  <a:latin typeface="Times New Roman" panose="02020603050405020304" pitchFamily="18" charset="0"/>
                  <a:cs typeface="Times New Roman" panose="02020603050405020304" pitchFamily="18" charset="0"/>
                </a:rPr>
                <a:t>&lt;class 'numpy.ndarray'&gt;</a:t>
              </a:r>
              <a:endParaRPr lang="zh-CN" altLang="en-US">
                <a:solidFill>
                  <a:srgbClr val="FF0000"/>
                </a:solidFill>
                <a:latin typeface="Times New Roman" panose="02020603050405020304" pitchFamily="18" charset="0"/>
                <a:cs typeface="Times New Roman" panose="02020603050405020304" pitchFamily="18" charset="0"/>
              </a:endParaRPr>
            </a:p>
          </p:txBody>
        </p:sp>
      </p:grpSp>
      <p:grpSp>
        <p:nvGrpSpPr>
          <p:cNvPr id="15" name="组合 14"/>
          <p:cNvGrpSpPr/>
          <p:nvPr/>
        </p:nvGrpSpPr>
        <p:grpSpPr>
          <a:xfrm>
            <a:off x="6261100" y="3154680"/>
            <a:ext cx="4251960" cy="3068320"/>
            <a:chOff x="9851" y="5105"/>
            <a:chExt cx="6696" cy="4832"/>
          </a:xfrm>
        </p:grpSpPr>
        <p:sp>
          <p:nvSpPr>
            <p:cNvPr id="9" name="矩形 8"/>
            <p:cNvSpPr/>
            <p:nvPr/>
          </p:nvSpPr>
          <p:spPr>
            <a:xfrm>
              <a:off x="9851" y="5246"/>
              <a:ext cx="6696" cy="4691"/>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952" y="5105"/>
              <a:ext cx="6184" cy="4833"/>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lst2 = [[3.14, 2.17, 0, 1, 2], [1, 2, 3, 4, 5]] nd2 =np.array(lst2)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print(nd2)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print(type(nd2))</a:t>
              </a:r>
              <a:endParaRPr lang="zh-CN" altLang="en-US">
                <a:latin typeface="Times New Roman" panose="02020603050405020304" pitchFamily="18" charset="0"/>
                <a:cs typeface="Times New Roman" panose="02020603050405020304" pitchFamily="18" charset="0"/>
              </a:endParaRPr>
            </a:p>
            <a:p>
              <a:pPr fontAlgn="auto">
                <a:lnSpc>
                  <a:spcPct val="75000"/>
                </a:lnSpc>
              </a:pP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a:t>
              </a:r>
              <a:r>
                <a:rPr lang="zh-CN" altLang="en-US">
                  <a:latin typeface="微软雅黑" panose="020B0503020204020204" pitchFamily="34" charset="-122"/>
                  <a:ea typeface="微软雅黑" panose="020B0503020204020204" pitchFamily="34" charset="-122"/>
                  <a:cs typeface="Times New Roman" panose="02020603050405020304" pitchFamily="18" charset="0"/>
                </a:rPr>
                <a:t>输出结果</a:t>
              </a:r>
              <a:r>
                <a:rPr lang="zh-CN" altLang="en-US">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solidFill>
                    <a:srgbClr val="FF0000"/>
                  </a:solidFill>
                  <a:latin typeface="Times New Roman" panose="02020603050405020304" pitchFamily="18" charset="0"/>
                  <a:cs typeface="Times New Roman" panose="02020603050405020304" pitchFamily="18" charset="0"/>
                </a:rPr>
                <a:t>[[3.14 2.17 0. 1. 2. ][1. 2. 3. 4. 5. ]]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zh-CN" altLang="en-US">
                  <a:solidFill>
                    <a:srgbClr val="FF0000"/>
                  </a:solidFill>
                  <a:latin typeface="Times New Roman" panose="02020603050405020304" pitchFamily="18" charset="0"/>
                  <a:cs typeface="Times New Roman" panose="02020603050405020304" pitchFamily="18" charset="0"/>
                </a:rPr>
                <a:t>&lt;class 'numpy.ndarray'&gt;</a:t>
              </a:r>
              <a:endParaRPr lang="zh-CN" altLang="en-US">
                <a:solidFill>
                  <a:srgbClr val="FF0000"/>
                </a:solidFill>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64894"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1" y="520735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842737"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364567" y="1794741"/>
            <a:ext cx="8367002" cy="2760595"/>
            <a:chOff x="3364567" y="1541704"/>
            <a:chExt cx="8367002" cy="2760595"/>
          </a:xfrm>
        </p:grpSpPr>
        <p:grpSp>
          <p:nvGrpSpPr>
            <p:cNvPr id="17" name="组合 16"/>
            <p:cNvGrpSpPr/>
            <p:nvPr/>
          </p:nvGrpSpPr>
          <p:grpSpPr>
            <a:xfrm>
              <a:off x="3364567" y="1541704"/>
              <a:ext cx="607187" cy="607187"/>
              <a:chOff x="5583547" y="1748914"/>
              <a:chExt cx="607187" cy="607187"/>
            </a:xfrm>
          </p:grpSpPr>
          <p:sp>
            <p:nvSpPr>
              <p:cNvPr id="10" name="椭圆 9"/>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04</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1543631"/>
              <a:ext cx="607187" cy="607187"/>
              <a:chOff x="5583547" y="1748914"/>
              <a:chExt cx="607187" cy="607187"/>
            </a:xfrm>
          </p:grpSpPr>
          <p:sp>
            <p:nvSpPr>
              <p:cNvPr id="28" name="椭圆 27"/>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9" name="文本框 28"/>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05</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173901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161446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t>Python</a:t>
              </a:r>
              <a:r>
                <a:rPr lang="zh-CN" altLang="en-US" sz="2000" dirty="0"/>
                <a:t>语言</a:t>
              </a:r>
              <a:r>
                <a:rPr lang="zh-CN" altLang="en-US" sz="2000" dirty="0"/>
                <a:t>概述</a:t>
              </a:r>
              <a:endParaRPr lang="zh-CN" altLang="en-US" sz="2000" dirty="0"/>
            </a:p>
          </p:txBody>
        </p:sp>
        <p:sp>
          <p:nvSpPr>
            <p:cNvPr id="36" name="圆角矩形 35"/>
            <p:cNvSpPr/>
            <p:nvPr/>
          </p:nvSpPr>
          <p:spPr>
            <a:xfrm>
              <a:off x="4461926" y="2311839"/>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t>Python</a:t>
              </a:r>
              <a:r>
                <a:rPr lang="zh-CN" altLang="en-US" dirty="0"/>
                <a:t>基础</a:t>
              </a:r>
              <a:r>
                <a:rPr lang="zh-CN" altLang="en-US" dirty="0"/>
                <a:t>语法</a:t>
              </a:r>
              <a:endParaRPr lang="zh-CN" altLang="en-US" dirty="0"/>
            </a:p>
          </p:txBody>
        </p:sp>
        <p:sp>
          <p:nvSpPr>
            <p:cNvPr id="37" name="圆角矩形 36"/>
            <p:cNvSpPr/>
            <p:nvPr/>
          </p:nvSpPr>
          <p:spPr>
            <a:xfrm>
              <a:off x="4461926" y="3032807"/>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t>Numpy</a:t>
              </a:r>
              <a:r>
                <a:rPr lang="zh-CN" altLang="en-US" dirty="0"/>
                <a:t>使用</a:t>
              </a:r>
              <a:endParaRPr lang="zh-CN" altLang="en-US" dirty="0"/>
            </a:p>
          </p:txBody>
        </p:sp>
        <p:sp>
          <p:nvSpPr>
            <p:cNvPr id="38" name="圆角矩形 37"/>
            <p:cNvSpPr/>
            <p:nvPr/>
          </p:nvSpPr>
          <p:spPr>
            <a:xfrm>
              <a:off x="4461926" y="3771379"/>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Pandas</a:t>
              </a:r>
              <a:r>
                <a:rPr lang="zh-CN" altLang="zh-CN" dirty="0">
                  <a:solidFill>
                    <a:schemeClr val="bg1"/>
                  </a:solidFill>
                </a:rPr>
                <a:t>使用</a:t>
              </a:r>
              <a:endParaRPr lang="zh-CN" altLang="zh-CN" dirty="0">
                <a:solidFill>
                  <a:schemeClr val="bg1"/>
                </a:solidFill>
              </a:endParaRPr>
            </a:p>
          </p:txBody>
        </p:sp>
        <p:sp>
          <p:nvSpPr>
            <p:cNvPr id="39" name="圆角矩形 38"/>
            <p:cNvSpPr/>
            <p:nvPr/>
          </p:nvSpPr>
          <p:spPr>
            <a:xfrm>
              <a:off x="8979964" y="161446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Matplotlib</a:t>
              </a:r>
              <a:r>
                <a:rPr lang="zh-CN" altLang="en-US" dirty="0"/>
                <a:t>使用</a:t>
              </a:r>
              <a:endParaRPr lang="zh-CN" altLang="en-US" dirty="0"/>
            </a:p>
          </p:txBody>
        </p:sp>
        <p:grpSp>
          <p:nvGrpSpPr>
            <p:cNvPr id="43" name="组合 42"/>
            <p:cNvGrpSpPr/>
            <p:nvPr/>
          </p:nvGrpSpPr>
          <p:grpSpPr>
            <a:xfrm>
              <a:off x="7882605" y="2247787"/>
              <a:ext cx="607187" cy="607187"/>
              <a:chOff x="5583547" y="1748914"/>
              <a:chExt cx="607187" cy="607187"/>
            </a:xfrm>
          </p:grpSpPr>
          <p:sp>
            <p:nvSpPr>
              <p:cNvPr id="44" name="椭圆 43"/>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45" name="文本框 44"/>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06</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244317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2318619"/>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sym typeface="+mn-ea"/>
                </a:rPr>
                <a:t>  Scikit-learn</a:t>
              </a:r>
              <a:r>
                <a:rPr lang="zh-CN" altLang="en-US" dirty="0">
                  <a:solidFill>
                    <a:schemeClr val="bg1"/>
                  </a:solidFill>
                  <a:sym typeface="+mn-ea"/>
                </a:rPr>
                <a:t>使用</a:t>
              </a:r>
              <a:endParaRPr lang="zh-CN" altLang="en-US" dirty="0">
                <a:solidFill>
                  <a:schemeClr val="bg1"/>
                </a:solidFill>
                <a:sym typeface="+mn-ea"/>
              </a:endParaRPr>
            </a:p>
          </p:txBody>
        </p:sp>
      </p:grpSp>
      <p:sp>
        <p:nvSpPr>
          <p:cNvPr id="7" name="文本框 6"/>
          <p:cNvSpPr txBox="1"/>
          <p:nvPr/>
        </p:nvSpPr>
        <p:spPr>
          <a:xfrm>
            <a:off x="7965032" y="3329234"/>
            <a:ext cx="492443" cy="461665"/>
          </a:xfrm>
          <a:prstGeom prst="rect">
            <a:avLst/>
          </a:prstGeom>
          <a:noFill/>
          <a:ln>
            <a:noFill/>
          </a:ln>
        </p:spPr>
        <p:txBody>
          <a:bodyPr wrap="none" rtlCol="0">
            <a:spAutoFit/>
          </a:bodyPr>
          <a:p>
            <a:pPr algn="just"/>
            <a:r>
              <a:rPr lang="en-US" altLang="zh-CN" sz="2400" dirty="0">
                <a:solidFill>
                  <a:schemeClr val="bg1"/>
                </a:solidFill>
                <a:latin typeface="Times New Roman" panose="02020603050405020304" pitchFamily="18" charset="0"/>
                <a:cs typeface="Times New Roman" panose="02020603050405020304" pitchFamily="18" charset="0"/>
              </a:rPr>
              <a:t>06</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9" name="右箭头 29"/>
          <p:cNvSpPr/>
          <p:nvPr/>
        </p:nvSpPr>
        <p:spPr>
          <a:xfrm>
            <a:off x="8572219" y="345185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圆角矩形 38"/>
          <p:cNvSpPr/>
          <p:nvPr/>
        </p:nvSpPr>
        <p:spPr>
          <a:xfrm>
            <a:off x="8992664" y="3327306"/>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dirty="0">
                <a:solidFill>
                  <a:schemeClr val="bg1"/>
                </a:solidFill>
                <a:sym typeface="+mn-ea"/>
              </a:rPr>
              <a:t>  </a:t>
            </a:r>
            <a:r>
              <a:rPr lang="en-US" altLang="en-US" dirty="0">
                <a:sym typeface="+mn-ea"/>
              </a:rPr>
              <a:t>Anaconda</a:t>
            </a:r>
            <a:r>
              <a:rPr lang="zh-CN" altLang="en-US" dirty="0">
                <a:sym typeface="+mn-ea"/>
              </a:rPr>
              <a:t>安装</a:t>
            </a:r>
            <a:endParaRPr lang="zh-CN" altLang="en-US" dirty="0">
              <a:solidFill>
                <a:schemeClr val="bg1"/>
              </a:solidFill>
              <a:sym typeface="+mn-ea"/>
            </a:endParaRPr>
          </a:p>
        </p:txBody>
      </p:sp>
      <p:sp>
        <p:nvSpPr>
          <p:cNvPr id="48" name="文本框 47"/>
          <p:cNvSpPr txBox="1"/>
          <p:nvPr/>
        </p:nvSpPr>
        <p:spPr>
          <a:xfrm>
            <a:off x="8050757" y="3910259"/>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06</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49" name="右箭头 29"/>
          <p:cNvSpPr/>
          <p:nvPr/>
        </p:nvSpPr>
        <p:spPr>
          <a:xfrm>
            <a:off x="8657944" y="413765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38"/>
          <p:cNvSpPr/>
          <p:nvPr/>
        </p:nvSpPr>
        <p:spPr>
          <a:xfrm>
            <a:off x="9019969" y="4024536"/>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sym typeface="+mn-ea"/>
              </a:rPr>
              <a:t>  </a:t>
            </a:r>
            <a:r>
              <a:rPr lang="zh-CN" altLang="en-US" dirty="0">
                <a:solidFill>
                  <a:schemeClr val="bg1"/>
                </a:solidFill>
                <a:sym typeface="+mn-ea"/>
              </a:rPr>
              <a:t>深度学习框架</a:t>
            </a:r>
            <a:r>
              <a:rPr lang="zh-CN" altLang="en-US" dirty="0">
                <a:solidFill>
                  <a:schemeClr val="bg1"/>
                </a:solidFill>
                <a:sym typeface="+mn-ea"/>
              </a:rPr>
              <a:t>简介</a:t>
            </a:r>
            <a:endParaRPr lang="zh-CN" altLang="en-US" dirty="0">
              <a:solidFill>
                <a:schemeClr val="bg1"/>
              </a:solidFill>
              <a:sym typeface="+mn-ea"/>
            </a:endParaRPr>
          </a:p>
        </p:txBody>
      </p:sp>
      <p:sp>
        <p:nvSpPr>
          <p:cNvPr id="51" name="椭圆 50"/>
          <p:cNvSpPr/>
          <p:nvPr/>
        </p:nvSpPr>
        <p:spPr>
          <a:xfrm>
            <a:off x="7904830" y="327552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dirty="0"/>
          </a:p>
        </p:txBody>
      </p:sp>
      <p:sp>
        <p:nvSpPr>
          <p:cNvPr id="52" name="椭圆 51"/>
          <p:cNvSpPr/>
          <p:nvPr/>
        </p:nvSpPr>
        <p:spPr>
          <a:xfrm>
            <a:off x="7904830" y="3989899"/>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53" name="文本框 52"/>
          <p:cNvSpPr txBox="1"/>
          <p:nvPr/>
        </p:nvSpPr>
        <p:spPr>
          <a:xfrm>
            <a:off x="7957889" y="3348284"/>
            <a:ext cx="487680" cy="460375"/>
          </a:xfrm>
          <a:prstGeom prst="rect">
            <a:avLst/>
          </a:prstGeom>
          <a:noFill/>
          <a:ln>
            <a:noFill/>
          </a:ln>
        </p:spPr>
        <p:txBody>
          <a:bodyPr wrap="none" rtlCol="0">
            <a:spAutoFit/>
          </a:bodyPr>
          <a:p>
            <a:pPr algn="just"/>
            <a:r>
              <a:rPr lang="en-US" altLang="zh-CN" sz="2400" dirty="0">
                <a:solidFill>
                  <a:schemeClr val="bg1"/>
                </a:solidFill>
                <a:latin typeface="Times New Roman" panose="02020603050405020304" pitchFamily="18" charset="0"/>
                <a:cs typeface="Times New Roman" panose="02020603050405020304" pitchFamily="18" charset="0"/>
              </a:rPr>
              <a:t>07</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54" name="文本框 53"/>
          <p:cNvSpPr txBox="1"/>
          <p:nvPr/>
        </p:nvSpPr>
        <p:spPr>
          <a:xfrm>
            <a:off x="7964874" y="4053134"/>
            <a:ext cx="487680" cy="46037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08</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3377565" cy="475615"/>
          </a:xfrm>
          <a:prstGeom prst="rect">
            <a:avLst/>
          </a:prstGeom>
          <a:noFill/>
        </p:spPr>
        <p:txBody>
          <a:bodyPr wrap="square" rtlCol="0" anchor="t">
            <a:spAutoFit/>
          </a:bodyPr>
          <a:p>
            <a:pPr algn="l" eaLnBrk="1">
              <a:lnSpc>
                <a:spcPct val="125000"/>
              </a:lnSpc>
              <a:buClr>
                <a:srgbClr val="FF0000"/>
              </a:buClr>
              <a:buFontTx/>
            </a:pPr>
            <a:r>
              <a:rPr lang="zh-CN"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利用</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random</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sym typeface="+mn-ea"/>
              </a:rPr>
              <a:t>模块生成数组</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567055" y="1490345"/>
            <a:ext cx="10140950" cy="1129665"/>
          </a:xfrm>
          <a:prstGeom prst="rect">
            <a:avLst/>
          </a:prstGeom>
          <a:noFill/>
        </p:spPr>
        <p:txBody>
          <a:bodyPr wrap="square" rtlCol="0">
            <a:spAutoFit/>
          </a:bodyPr>
          <a:p>
            <a:pPr fontAlgn="auto">
              <a:lnSpc>
                <a:spcPct val="125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在深度学习中，我们经常要对一些参数进行初始化，因此为了更有效地训练模型，提高模型的性能，有 些初始化还需要满足一定的条件，如满足正态分布或者均匀分布等。这里介绍了几种常用的方法，如下表所示列举了np.random模块常用的函数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6" name="表格 25"/>
          <p:cNvGraphicFramePr/>
          <p:nvPr>
            <p:custDataLst>
              <p:tags r:id="rId6"/>
            </p:custDataLst>
          </p:nvPr>
        </p:nvGraphicFramePr>
        <p:xfrm>
          <a:off x="1829435" y="2781935"/>
          <a:ext cx="8533765" cy="3048000"/>
        </p:xfrm>
        <a:graphic>
          <a:graphicData uri="http://schemas.openxmlformats.org/drawingml/2006/table">
            <a:tbl>
              <a:tblPr firstRow="1" bandRow="1">
                <a:tableStyleId>{5C22544A-7EE6-4342-B048-85BDC9FD1C3A}</a:tableStyleId>
              </a:tblPr>
              <a:tblGrid>
                <a:gridCol w="4266565"/>
                <a:gridCol w="4266565"/>
              </a:tblGrid>
              <a:tr h="381000">
                <a:tc>
                  <a:txBody>
                    <a:bodyPr/>
                    <a:p>
                      <a:pPr algn="ctr">
                        <a:buNone/>
                      </a:pPr>
                      <a:r>
                        <a:rPr lang="zh-CN" altLang="en-US"/>
                        <a:t>函数</a:t>
                      </a:r>
                      <a:r>
                        <a:rPr lang="zh-CN" altLang="en-US">
                          <a:solidFill>
                            <a:srgbClr val="000000"/>
                          </a:solidFill>
                        </a:rPr>
                        <a:t>函数</a:t>
                      </a:r>
                      <a:endParaRPr lang="zh-CN" altLang="en-US">
                        <a:solidFill>
                          <a:srgbClr val="0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lgn="ctr">
                        <a:buNone/>
                      </a:pPr>
                      <a:r>
                        <a:rPr lang="zh-CN" altLang="en-US">
                          <a:solidFill>
                            <a:srgbClr val="000000"/>
                          </a:solidFill>
                        </a:rPr>
                        <a:t>描述</a:t>
                      </a:r>
                      <a:endParaRPr lang="zh-CN" altLang="en-US">
                        <a:solidFill>
                          <a:srgbClr val="000000"/>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lgn="l">
                        <a:buNone/>
                      </a:pPr>
                      <a:r>
                        <a:rPr lang="en-US" altLang="en-US"/>
                        <a:t>                  </a:t>
                      </a:r>
                      <a:r>
                        <a:rPr lang="en-US" altLang="en-US">
                          <a:latin typeface="Times New Roman" panose="02020603050405020304" pitchFamily="18" charset="0"/>
                          <a:cs typeface="Times New Roman" panose="02020603050405020304" pitchFamily="18" charset="0"/>
                        </a:rPr>
                        <a:t>np.random.random</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生成</a:t>
                      </a:r>
                      <a:r>
                        <a:rPr lang="en-US" altLang="zh-CN">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之间的随机数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lgn="l">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np.random.uniform</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生成均匀分布的随机数</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lgn="l">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np.random.randn</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生成标准正态的随机数</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lgn="l">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np.random.randint</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生成随机的整数</a:t>
                      </a:r>
                      <a:endParaRPr lang="zh-CN" alt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lgn="l">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np.random.normal</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生成正态分布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np.random.shuffle</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随机打乱顺序</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r h="381000">
                <a:tc>
                  <a:txBody>
                    <a:bodyPr/>
                    <a:p>
                      <a:pPr>
                        <a:buNone/>
                      </a:pPr>
                      <a:r>
                        <a:rPr lang="en-US" altLang="en-US" sz="1800">
                          <a:sym typeface="+mn-ea"/>
                        </a:rPr>
                        <a:t>                  </a:t>
                      </a:r>
                      <a:r>
                        <a:rPr lang="en-US" altLang="en-US">
                          <a:latin typeface="Times New Roman" panose="02020603050405020304" pitchFamily="18" charset="0"/>
                          <a:cs typeface="Times New Roman" panose="02020603050405020304" pitchFamily="18" charset="0"/>
                        </a:rPr>
                        <a:t>np.random.seed</a:t>
                      </a:r>
                      <a:endParaRPr lang="en-US" altLang="en-US">
                        <a:latin typeface="Times New Roman" panose="02020603050405020304" pitchFamily="18" charset="0"/>
                        <a:cs typeface="Times New Roman" panose="02020603050405020304" pitchFamily="18" charset="0"/>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c>
                  <a:txBody>
                    <a:bodyPr/>
                    <a:p>
                      <a:pPr>
                        <a:buNone/>
                      </a:pPr>
                      <a:r>
                        <a:rPr lang="en-US" altLang="zh-CN" sz="1800">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设置随机数种子</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rgbClr val="000000">
                        <a:alpha val="0"/>
                      </a:srgb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56945" y="1029970"/>
            <a:ext cx="3366135" cy="475615"/>
          </a:xfrm>
          <a:prstGeom prst="rect">
            <a:avLst/>
          </a:prstGeom>
          <a:noFill/>
        </p:spPr>
        <p:txBody>
          <a:bodyPr wrap="square" rtlCol="0">
            <a:spAutoFit/>
          </a:bodyPr>
          <a:p>
            <a:pPr fontAlgn="auto">
              <a:lnSpc>
                <a:spcPct val="125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下面看一些函数的具体使用</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956945" y="3385820"/>
            <a:ext cx="10146665" cy="475615"/>
          </a:xfrm>
          <a:prstGeom prst="rect">
            <a:avLst/>
          </a:prstGeom>
          <a:noFill/>
        </p:spPr>
        <p:txBody>
          <a:bodyPr wrap="square" rtlCol="0">
            <a:spAutoFit/>
          </a:bodyPr>
          <a:p>
            <a:pPr fontAlgn="auto">
              <a:lnSpc>
                <a:spcPct val="125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为了每次生成同一份数据，可以指定一个随机种子，使用</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shuffle</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函数</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打乱生成的随机数</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组合 44"/>
          <p:cNvGrpSpPr/>
          <p:nvPr/>
        </p:nvGrpSpPr>
        <p:grpSpPr>
          <a:xfrm>
            <a:off x="1203960" y="1609725"/>
            <a:ext cx="3441700" cy="1536065"/>
            <a:chOff x="2043" y="2524"/>
            <a:chExt cx="5420" cy="2419"/>
          </a:xfrm>
        </p:grpSpPr>
        <p:sp>
          <p:nvSpPr>
            <p:cNvPr id="43" name="矩形 42"/>
            <p:cNvSpPr/>
            <p:nvPr/>
          </p:nvSpPr>
          <p:spPr>
            <a:xfrm>
              <a:off x="2043" y="2607"/>
              <a:ext cx="5420" cy="2337"/>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2107" y="2524"/>
              <a:ext cx="5276" cy="232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nd3 =np.random.random([3, 3])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print(nd3)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print("nd3</a:t>
              </a:r>
              <a:r>
                <a:rPr lang="zh-CN" altLang="en-US">
                  <a:latin typeface="微软雅黑" panose="020B0503020204020204" pitchFamily="34" charset="-122"/>
                  <a:ea typeface="微软雅黑" panose="020B0503020204020204" pitchFamily="34" charset="-122"/>
                  <a:cs typeface="Times New Roman" panose="02020603050405020304" pitchFamily="18" charset="0"/>
                </a:rPr>
                <a:t>的形状为</a:t>
              </a:r>
              <a:r>
                <a:rPr lang="zh-CN" altLang="en-US">
                  <a:latin typeface="Times New Roman" panose="02020603050405020304" pitchFamily="18" charset="0"/>
                  <a:cs typeface="Times New Roman" panose="02020603050405020304" pitchFamily="18" charset="0"/>
                </a:rPr>
                <a:t>:",nd3.shape)</a:t>
              </a:r>
              <a:endParaRPr lang="zh-CN" altLang="en-US">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6803390" y="1609725"/>
            <a:ext cx="4251325" cy="1536700"/>
            <a:chOff x="2043" y="2524"/>
            <a:chExt cx="6695" cy="2420"/>
          </a:xfrm>
        </p:grpSpPr>
        <p:sp>
          <p:nvSpPr>
            <p:cNvPr id="47" name="矩形 46"/>
            <p:cNvSpPr/>
            <p:nvPr/>
          </p:nvSpPr>
          <p:spPr>
            <a:xfrm>
              <a:off x="2043" y="2607"/>
              <a:ext cx="6587" cy="2337"/>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2107" y="2524"/>
              <a:ext cx="6631" cy="232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[[0.52737633 0.18920635 0.89174664] [0.8803694 0.42514344 0.55471319] [0.73843916 0.0348768 0.17663269]] nd3的形状为: (3, 3)</a:t>
              </a:r>
              <a:endParaRPr lang="zh-CN" altLang="en-US">
                <a:latin typeface="Times New Roman" panose="02020603050405020304" pitchFamily="18" charset="0"/>
                <a:cs typeface="Times New Roman" panose="02020603050405020304" pitchFamily="18" charset="0"/>
              </a:endParaRPr>
            </a:p>
          </p:txBody>
        </p:sp>
      </p:grpSp>
      <p:sp>
        <p:nvSpPr>
          <p:cNvPr id="49" name="文本框 48"/>
          <p:cNvSpPr txBox="1"/>
          <p:nvPr/>
        </p:nvSpPr>
        <p:spPr>
          <a:xfrm>
            <a:off x="5244465" y="1662430"/>
            <a:ext cx="1196340" cy="368300"/>
          </a:xfrm>
          <a:prstGeom prst="rect">
            <a:avLst/>
          </a:prstGeom>
          <a:noFill/>
        </p:spPr>
        <p:txBody>
          <a:bodyPr wrap="square" rtlCol="0">
            <a:spAutoFit/>
          </a:bodyPr>
          <a:p>
            <a:r>
              <a:rPr lang="zh-CN" altLang="en-US">
                <a:latin typeface="楷体" panose="02010609060101010101" charset="-122"/>
                <a:ea typeface="楷体" panose="02010609060101010101" charset="-122"/>
              </a:rPr>
              <a:t>输出结果：</a:t>
            </a:r>
            <a:endParaRPr lang="zh-CN" altLang="en-US">
              <a:latin typeface="楷体" panose="02010609060101010101" charset="-122"/>
              <a:ea typeface="楷体" panose="02010609060101010101" charset="-122"/>
            </a:endParaRPr>
          </a:p>
        </p:txBody>
      </p:sp>
      <p:grpSp>
        <p:nvGrpSpPr>
          <p:cNvPr id="50" name="组合 49"/>
          <p:cNvGrpSpPr/>
          <p:nvPr/>
        </p:nvGrpSpPr>
        <p:grpSpPr>
          <a:xfrm>
            <a:off x="1203960" y="3964305"/>
            <a:ext cx="3441700" cy="2343150"/>
            <a:chOff x="2043" y="2524"/>
            <a:chExt cx="5420" cy="3420"/>
          </a:xfrm>
        </p:grpSpPr>
        <p:sp>
          <p:nvSpPr>
            <p:cNvPr id="51" name="矩形 50"/>
            <p:cNvSpPr/>
            <p:nvPr/>
          </p:nvSpPr>
          <p:spPr>
            <a:xfrm>
              <a:off x="2043" y="2607"/>
              <a:ext cx="5420" cy="3337"/>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文本框 51"/>
            <p:cNvSpPr txBox="1"/>
            <p:nvPr/>
          </p:nvSpPr>
          <p:spPr>
            <a:xfrm>
              <a:off x="2107" y="2524"/>
              <a:ext cx="5276" cy="3367"/>
            </a:xfrm>
            <a:prstGeom prst="rect">
              <a:avLst/>
            </a:prstGeom>
            <a:noFill/>
          </p:spPr>
          <p:txBody>
            <a:bodyPr wrap="square" rtlCol="0">
              <a:spAutoFit/>
            </a:bodyPr>
            <a:p>
              <a:pPr fontAlgn="auto">
                <a:lnSpc>
                  <a:spcPct val="100000"/>
                </a:lnSpc>
              </a:pPr>
              <a:r>
                <a:rPr lang="zh-CN" altLang="en-US">
                  <a:latin typeface="Times New Roman" panose="02020603050405020304" pitchFamily="18" charset="0"/>
                  <a:cs typeface="Times New Roman" panose="02020603050405020304" pitchFamily="18" charset="0"/>
                </a:rPr>
                <a:t>import numpy as np np.random.seed(123)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nd4 = np.random.randn(2,3) print(nd4)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np.random.shuffle(nd4)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print("随机打乱后数据:") print(nd4)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print(type(nd4))</a:t>
              </a:r>
              <a:endParaRPr lang="zh-CN" altLang="en-US">
                <a:latin typeface="Times New Roman" panose="02020603050405020304" pitchFamily="18" charset="0"/>
                <a:cs typeface="Times New Roman" panose="02020603050405020304" pitchFamily="18" charset="0"/>
              </a:endParaRPr>
            </a:p>
          </p:txBody>
        </p:sp>
      </p:grpSp>
      <p:sp>
        <p:nvSpPr>
          <p:cNvPr id="54" name="矩形 53"/>
          <p:cNvSpPr/>
          <p:nvPr/>
        </p:nvSpPr>
        <p:spPr>
          <a:xfrm>
            <a:off x="6803390" y="4016375"/>
            <a:ext cx="4182745" cy="2255520"/>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nvSpPr>
        <p:spPr>
          <a:xfrm>
            <a:off x="6929755" y="4100830"/>
            <a:ext cx="3930015" cy="216852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[[-1.0856306 0.99734545 0.2829785 ]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 [-1.50629471 -0.57860025 1.65143654]] </a:t>
            </a:r>
            <a:r>
              <a:rPr lang="zh-CN" altLang="en-US">
                <a:latin typeface="微软雅黑" panose="020B0503020204020204" pitchFamily="34" charset="-122"/>
                <a:ea typeface="微软雅黑" panose="020B0503020204020204" pitchFamily="34" charset="-122"/>
                <a:cs typeface="Times New Roman" panose="02020603050405020304" pitchFamily="18" charset="0"/>
              </a:rPr>
              <a:t>随机打乱后数据</a:t>
            </a:r>
            <a:r>
              <a:rPr lang="zh-CN" altLang="en-US">
                <a:latin typeface="Times New Roman" panose="02020603050405020304" pitchFamily="18" charset="0"/>
                <a:cs typeface="Times New Roman" panose="02020603050405020304" pitchFamily="18" charset="0"/>
              </a:rPr>
              <a:t>: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[[-1.50629471 -0.57860025 1.65143654] [-1.0856306 0.99734545 0.2829785 ]]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&lt;class 'numpy.ndarray'&gt;</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利用arange函数生成数组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67055" y="1490345"/>
            <a:ext cx="10140950"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arange是Numpy模块中的函数，其格式为：arange([start,] stop [,step,], dtype=None)。其中start与stop用来 指定范围，step用来设置步长。在生成一个ndarray时，start默认为0，步长step可为小数。Python有一个内置 函数range，其功能与此类似。</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981075" y="3142615"/>
            <a:ext cx="5570220" cy="1849755"/>
            <a:chOff x="1704" y="5305"/>
            <a:chExt cx="8723" cy="2913"/>
          </a:xfrm>
        </p:grpSpPr>
        <p:sp>
          <p:nvSpPr>
            <p:cNvPr id="43" name="矩形 42"/>
            <p:cNvSpPr/>
            <p:nvPr/>
          </p:nvSpPr>
          <p:spPr>
            <a:xfrm>
              <a:off x="1704" y="5350"/>
              <a:ext cx="8723" cy="2868"/>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774" y="5305"/>
              <a:ext cx="8455" cy="2870"/>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print(np.arange(5)) #生成0~4的数组 print(np.arange(0,5)) #生成0~4的数组 print(np.arange(1,5,0.5)) #生成1~4的数组，步长为0.5 print(np.arange(5,-1,-1)) #倒序生成0~5的数组</a:t>
              </a:r>
              <a:endParaRPr lang="zh-CN" altLang="en-US">
                <a:latin typeface="Times New Roman" panose="02020603050405020304" pitchFamily="18" charset="0"/>
                <a:cs typeface="Times New Roman" panose="02020603050405020304" pitchFamily="18" charset="0"/>
              </a:endParaRPr>
            </a:p>
          </p:txBody>
        </p:sp>
      </p:grpSp>
      <p:grpSp>
        <p:nvGrpSpPr>
          <p:cNvPr id="46" name="组合 45"/>
          <p:cNvGrpSpPr/>
          <p:nvPr/>
        </p:nvGrpSpPr>
        <p:grpSpPr>
          <a:xfrm>
            <a:off x="8648700" y="3171190"/>
            <a:ext cx="2899410" cy="1536700"/>
            <a:chOff x="2043" y="2524"/>
            <a:chExt cx="6695" cy="2420"/>
          </a:xfrm>
        </p:grpSpPr>
        <p:sp>
          <p:nvSpPr>
            <p:cNvPr id="47" name="矩形 46"/>
            <p:cNvSpPr/>
            <p:nvPr/>
          </p:nvSpPr>
          <p:spPr>
            <a:xfrm>
              <a:off x="2043" y="2607"/>
              <a:ext cx="6587" cy="2337"/>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2107" y="2524"/>
              <a:ext cx="6631" cy="232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[0 1 2 3 4]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[0 1 2 3 4]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[1. 1.5 2. 2.5 3. 3.5 4. 4.5]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[5 4 3 2 1 0]</a:t>
              </a:r>
              <a:endParaRPr lang="zh-CN" altLang="en-US">
                <a:latin typeface="Times New Roman" panose="02020603050405020304" pitchFamily="18" charset="0"/>
                <a:cs typeface="Times New Roman" panose="02020603050405020304" pitchFamily="18" charset="0"/>
              </a:endParaRPr>
            </a:p>
          </p:txBody>
        </p:sp>
      </p:grpSp>
      <p:sp>
        <p:nvSpPr>
          <p:cNvPr id="49" name="文本框 48"/>
          <p:cNvSpPr txBox="1"/>
          <p:nvPr/>
        </p:nvSpPr>
        <p:spPr>
          <a:xfrm>
            <a:off x="7076440" y="3171190"/>
            <a:ext cx="1196340" cy="368300"/>
          </a:xfrm>
          <a:prstGeom prst="rect">
            <a:avLst/>
          </a:prstGeom>
          <a:noFill/>
        </p:spPr>
        <p:txBody>
          <a:bodyPr wrap="square" rtlCol="0">
            <a:spAutoFit/>
          </a:bodyPr>
          <a:p>
            <a:r>
              <a:rPr lang="zh-CN" altLang="en-US">
                <a:latin typeface="楷体" panose="02010609060101010101" charset="-122"/>
                <a:ea typeface="楷体" panose="02010609060101010101" charset="-122"/>
              </a:rPr>
              <a:t>输出结果：</a:t>
            </a:r>
            <a:endParaRPr lang="zh-CN" altLang="en-US">
              <a:latin typeface="楷体" panose="02010609060101010101" charset="-122"/>
              <a:ea typeface="楷体" panose="0201060906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创建特定形状的多维数组</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67055" y="1490345"/>
            <a:ext cx="10140950" cy="78359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参数初始化时，有时需要生成一些特殊矩阵，如全是0或者1的数组或矩阵，这时我们可以利用np.zeros、 np.ones来实现如下表所示。</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 name="表格 4"/>
          <p:cNvGraphicFramePr/>
          <p:nvPr>
            <p:custDataLst>
              <p:tags r:id="rId6"/>
            </p:custDataLst>
          </p:nvPr>
        </p:nvGraphicFramePr>
        <p:xfrm>
          <a:off x="1497965" y="2391410"/>
          <a:ext cx="9380855" cy="3953510"/>
        </p:xfrm>
        <a:graphic>
          <a:graphicData uri="http://schemas.openxmlformats.org/drawingml/2006/table">
            <a:tbl>
              <a:tblPr firstRow="1" bandRow="1">
                <a:tableStyleId>{5C22544A-7EE6-4342-B048-85BDC9FD1C3A}</a:tableStyleId>
              </a:tblPr>
              <a:tblGrid>
                <a:gridCol w="4182745"/>
                <a:gridCol w="5198110"/>
              </a:tblGrid>
              <a:tr h="387350">
                <a:tc>
                  <a:txBody>
                    <a:bodyPr/>
                    <a:p>
                      <a:pPr algn="ctr">
                        <a:buNone/>
                      </a:pPr>
                      <a:r>
                        <a:rPr lang="zh-CN" altLang="en-US" b="1">
                          <a:solidFill>
                            <a:srgbClr val="000000"/>
                          </a:solidFill>
                        </a:rPr>
                        <a:t>函数</a:t>
                      </a:r>
                      <a:endParaRPr lang="zh-CN" altLang="en-US" b="1">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rgbClr val="000000"/>
                          </a:solidFill>
                        </a:rPr>
                        <a:t>描述</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en-US">
                          <a:latin typeface="Times New Roman" panose="02020603050405020304" pitchFamily="18" charset="0"/>
                          <a:cs typeface="Times New Roman" panose="02020603050405020304" pitchFamily="18" charset="0"/>
                        </a:rPr>
                        <a:t>                       np.zero((3, 4))</a:t>
                      </a:r>
                      <a:endParaRPr lang="en-US"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创建 3 x 4 的元素全为0的数组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np.ones((3, 4))</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创建 3 x 4 的元素全为1的数组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np.empty((2, 3))</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创建 2 x 3 的空数组，空数据中的值并不为零，而是未初始化的垃圾值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np.zeros_like(ndarr)</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以ndarr相同维度创建元素全为0的数组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np.ones_like(ndarr)</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以ndarr相同维度创建元素全为1的数组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np.empty(ndarr)</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以ndarr相同维度创建空数组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np.eye(3)</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该函数用于创建一个 3 x 3 的矩阵，对角线为1，其余为0</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np.full((5, 5), 233)</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创建 5 x 5 的元素全为233的数组，233为指定值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515235"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数据类型</a:t>
            </a:r>
            <a:r>
              <a:rPr lang="en-US" sz="2400" dirty="0">
                <a:solidFill>
                  <a:srgbClr val="D8422A"/>
                </a:solidFill>
                <a:latin typeface="微软雅黑" panose="020B0503020204020204" pitchFamily="34" charset="-122"/>
                <a:ea typeface="微软雅黑" panose="020B0503020204020204" pitchFamily="34" charset="-122"/>
              </a:rPr>
              <a:t>ndarray</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Numpy</a:t>
            </a:r>
            <a:r>
              <a:rPr lang="zh-CN" altLang="zh-CN" sz="2000" b="1">
                <a:latin typeface="微软雅黑" panose="020B0503020204020204" pitchFamily="34" charset="-122"/>
                <a:ea typeface="微软雅黑" panose="020B0503020204020204" pitchFamily="34" charset="-122"/>
                <a:cs typeface="微软雅黑" panose="020B0503020204020204" pitchFamily="34" charset="-122"/>
              </a:rPr>
              <a:t>切片和</a:t>
            </a:r>
            <a:r>
              <a:rPr lang="zh-CN" altLang="zh-CN" sz="2000" b="1">
                <a:latin typeface="微软雅黑" panose="020B0503020204020204" pitchFamily="34" charset="-122"/>
                <a:ea typeface="微软雅黑" panose="020B0503020204020204" pitchFamily="34" charset="-122"/>
                <a:cs typeface="微软雅黑" panose="020B0503020204020204" pitchFamily="34" charset="-122"/>
              </a:rPr>
              <a:t>索引</a:t>
            </a:r>
            <a:endParaRPr lang="zh-CN" alt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72770" y="1490345"/>
            <a:ext cx="10140950"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ndarray对象的内容可以通过索引或切片来访问和修改，与 Python 中 list 的切片操作一样。ndarray 数组 可以基于 0 - n 的下标进行索引，切片对象可以通过内置的 slice 函数，并设置 start, stop 及 step 参数进行， 从原数组中切割出一个新数组。</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矩形 42"/>
          <p:cNvSpPr/>
          <p:nvPr/>
        </p:nvSpPr>
        <p:spPr>
          <a:xfrm>
            <a:off x="2852420" y="3159125"/>
            <a:ext cx="5906135" cy="2207895"/>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2896870" y="3130550"/>
            <a:ext cx="5628640" cy="216852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a = np.arange(10)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s = slice(3,7,2) # 从索引 3 开始到索引 7 停止，步长为2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 (a[s])</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 输出结果：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solidFill>
                  <a:srgbClr val="FF0000"/>
                </a:solidFill>
                <a:latin typeface="Times New Roman" panose="02020603050405020304" pitchFamily="18" charset="0"/>
                <a:cs typeface="Times New Roman" panose="02020603050405020304" pitchFamily="18" charset="0"/>
              </a:rPr>
              <a:t>[3 5]</a:t>
            </a:r>
            <a:endParaRPr lang="zh-CN" altLang="en-US">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26080"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算</a:t>
            </a:r>
            <a:r>
              <a:rPr lang="zh-CN" sz="2400" dirty="0">
                <a:solidFill>
                  <a:srgbClr val="D8422A"/>
                </a:solidFill>
                <a:latin typeface="微软雅黑" panose="020B0503020204020204" pitchFamily="34" charset="-122"/>
                <a:ea typeface="微软雅黑" panose="020B0503020204020204" pitchFamily="34" charset="-122"/>
              </a:rPr>
              <a:t>数运算与数组</a:t>
            </a:r>
            <a:r>
              <a:rPr lang="zh-CN" sz="2400" dirty="0">
                <a:solidFill>
                  <a:srgbClr val="D8422A"/>
                </a:solidFill>
                <a:latin typeface="微软雅黑" panose="020B0503020204020204" pitchFamily="34" charset="-122"/>
                <a:ea typeface="微软雅黑" panose="020B0503020204020204" pitchFamily="34" charset="-122"/>
              </a:rPr>
              <a:t>变形</a:t>
            </a:r>
            <a:endParaRPr lang="zh-CN"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2" name="文本框 1"/>
          <p:cNvSpPr txBox="1"/>
          <p:nvPr/>
        </p:nvSpPr>
        <p:spPr>
          <a:xfrm>
            <a:off x="567055" y="1033780"/>
            <a:ext cx="10140950"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在机器学习和深度学习中，涉及大量的数组或矩阵运算，我们重点介绍两种常用的运算。一种是对应元素相乘，又称为逐元乘法（Element-Wise Product），运算符为np.multiply()或者 * 。另一种是点积或内积元素，运算符为np.dot()。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906780" y="2304415"/>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算数</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运算</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567055" y="2731770"/>
            <a:ext cx="5328920"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对应元素相乘是两个矩阵中对应元素的乘积。 np.multiply()函数用于数组或矩阵对应元素相乘，输 出与相乘数组或矩阵的大小一致。</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6260465" y="2731770"/>
            <a:ext cx="5328920" cy="783590"/>
          </a:xfrm>
          <a:prstGeom prst="rect">
            <a:avLst/>
          </a:prstGeom>
          <a:noFill/>
        </p:spPr>
        <p:txBody>
          <a:bodyPr wrap="square" rtlCol="0">
            <a:spAutoFit/>
          </a:bodyPr>
          <a:p>
            <a:pPr fontAlgn="auto">
              <a:lnSpc>
                <a:spcPct val="125000"/>
              </a:lnSpc>
            </a:pPr>
            <a:r>
              <a:rPr lang="en-US">
                <a:latin typeface="Times New Roman" panose="02020603050405020304" pitchFamily="18" charset="0"/>
                <a:ea typeface="微软雅黑" panose="020B0503020204020204" pitchFamily="34" charset="-122"/>
                <a:cs typeface="Times New Roman" panose="02020603050405020304" pitchFamily="18" charset="0"/>
              </a:rPr>
              <a:t>        </a:t>
            </a:r>
            <a:r>
              <a:rPr>
                <a:latin typeface="Times New Roman" panose="02020603050405020304" pitchFamily="18" charset="0"/>
                <a:ea typeface="微软雅黑" panose="020B0503020204020204" pitchFamily="34" charset="-122"/>
                <a:cs typeface="Times New Roman" panose="02020603050405020304" pitchFamily="18" charset="0"/>
              </a:rPr>
              <a:t>点积运算（Dot Product）又称为内积 运算，在Numpy中用np.dot()表示。</a:t>
            </a:r>
            <a:endParaRPr>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981075" y="3970020"/>
            <a:ext cx="3072130" cy="1906905"/>
            <a:chOff x="1527" y="6036"/>
            <a:chExt cx="6445" cy="3003"/>
          </a:xfrm>
        </p:grpSpPr>
        <p:sp>
          <p:nvSpPr>
            <p:cNvPr id="43" name="矩形 42"/>
            <p:cNvSpPr/>
            <p:nvPr/>
          </p:nvSpPr>
          <p:spPr>
            <a:xfrm>
              <a:off x="1527" y="6081"/>
              <a:ext cx="6445" cy="2958"/>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597" y="6036"/>
              <a:ext cx="5919" cy="2870"/>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A = np.array([[1, 2], [-1, 4]])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B = np.array([[2, 0], [3, 4]])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print(A*B)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print(np.multiply(A,B))</a:t>
              </a:r>
              <a:endParaRPr lang="zh-CN" altLang="en-US">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4496435" y="4338157"/>
            <a:ext cx="1446535" cy="1533688"/>
            <a:chOff x="1527" y="6081"/>
            <a:chExt cx="6704" cy="2958"/>
          </a:xfrm>
        </p:grpSpPr>
        <p:sp>
          <p:nvSpPr>
            <p:cNvPr id="11" name="矩形 10"/>
            <p:cNvSpPr/>
            <p:nvPr/>
          </p:nvSpPr>
          <p:spPr>
            <a:xfrm>
              <a:off x="1527" y="6081"/>
              <a:ext cx="6445" cy="2958"/>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312" y="6136"/>
              <a:ext cx="5919" cy="2847"/>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[[ 2 0]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 [-3 16]]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[[ 2 0]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 [-3 16]]</a:t>
              </a:r>
              <a:endParaRPr lang="zh-CN" altLang="en-US">
                <a:latin typeface="Times New Roman" panose="02020603050405020304" pitchFamily="18" charset="0"/>
                <a:cs typeface="Times New Roman" panose="02020603050405020304" pitchFamily="18" charset="0"/>
              </a:endParaRPr>
            </a:p>
          </p:txBody>
        </p:sp>
      </p:grpSp>
      <p:sp>
        <p:nvSpPr>
          <p:cNvPr id="49" name="文本框 48"/>
          <p:cNvSpPr txBox="1"/>
          <p:nvPr/>
        </p:nvSpPr>
        <p:spPr>
          <a:xfrm>
            <a:off x="4310380" y="3970020"/>
            <a:ext cx="1196340" cy="368300"/>
          </a:xfrm>
          <a:prstGeom prst="rect">
            <a:avLst/>
          </a:prstGeom>
          <a:noFill/>
        </p:spPr>
        <p:txBody>
          <a:bodyPr wrap="square" rtlCol="0">
            <a:spAutoFit/>
          </a:bodyPr>
          <a:p>
            <a:r>
              <a:rPr lang="zh-CN" altLang="en-US">
                <a:latin typeface="楷体" panose="02010609060101010101" charset="-122"/>
                <a:ea typeface="楷体" panose="02010609060101010101" charset="-122"/>
              </a:rPr>
              <a:t>输出结果：</a:t>
            </a:r>
            <a:endParaRPr lang="zh-CN" altLang="en-US">
              <a:latin typeface="楷体" panose="02010609060101010101" charset="-122"/>
              <a:ea typeface="楷体" panose="02010609060101010101" charset="-122"/>
            </a:endParaRPr>
          </a:p>
        </p:txBody>
      </p:sp>
      <p:grpSp>
        <p:nvGrpSpPr>
          <p:cNvPr id="15" name="组合 14"/>
          <p:cNvGrpSpPr/>
          <p:nvPr/>
        </p:nvGrpSpPr>
        <p:grpSpPr>
          <a:xfrm>
            <a:off x="7635875" y="3596005"/>
            <a:ext cx="3234197" cy="1476490"/>
            <a:chOff x="1527" y="6036"/>
            <a:chExt cx="6785" cy="3076"/>
          </a:xfrm>
        </p:grpSpPr>
        <p:sp>
          <p:nvSpPr>
            <p:cNvPr id="16" name="矩形 15"/>
            <p:cNvSpPr/>
            <p:nvPr/>
          </p:nvSpPr>
          <p:spPr>
            <a:xfrm>
              <a:off x="1527" y="6081"/>
              <a:ext cx="6445" cy="2958"/>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598" y="6036"/>
              <a:ext cx="6714" cy="3076"/>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X1=np.array([[1,2],[3,4]]) X2=np.array([[5,6,7],[8,9,10]]) X3=np.dot(X1,X2)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print(X3)</a:t>
              </a:r>
              <a:endParaRPr lang="zh-CN" altLang="en-US">
                <a:latin typeface="Times New Roman" panose="02020603050405020304" pitchFamily="18" charset="0"/>
                <a:cs typeface="Times New Roman" panose="02020603050405020304" pitchFamily="18" charset="0"/>
              </a:endParaRPr>
            </a:p>
          </p:txBody>
        </p:sp>
      </p:grpSp>
      <p:sp>
        <p:nvSpPr>
          <p:cNvPr id="18" name="文本框 17"/>
          <p:cNvSpPr txBox="1"/>
          <p:nvPr/>
        </p:nvSpPr>
        <p:spPr>
          <a:xfrm>
            <a:off x="7635875" y="5295265"/>
            <a:ext cx="1196340" cy="368300"/>
          </a:xfrm>
          <a:prstGeom prst="rect">
            <a:avLst/>
          </a:prstGeom>
          <a:noFill/>
        </p:spPr>
        <p:txBody>
          <a:bodyPr wrap="square" rtlCol="0">
            <a:spAutoFit/>
          </a:bodyPr>
          <a:p>
            <a:r>
              <a:rPr lang="zh-CN" altLang="en-US">
                <a:latin typeface="楷体" panose="02010609060101010101" charset="-122"/>
                <a:ea typeface="楷体" panose="02010609060101010101" charset="-122"/>
              </a:rPr>
              <a:t>输出结果：</a:t>
            </a:r>
            <a:endParaRPr lang="zh-CN" altLang="en-US">
              <a:latin typeface="楷体" panose="02010609060101010101" charset="-122"/>
              <a:ea typeface="楷体" panose="02010609060101010101" charset="-122"/>
            </a:endParaRPr>
          </a:p>
        </p:txBody>
      </p:sp>
      <p:sp>
        <p:nvSpPr>
          <p:cNvPr id="26" name="矩形 25"/>
          <p:cNvSpPr/>
          <p:nvPr/>
        </p:nvSpPr>
        <p:spPr>
          <a:xfrm>
            <a:off x="9335770" y="5278755"/>
            <a:ext cx="1372235" cy="749935"/>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9391650" y="5245100"/>
            <a:ext cx="1260475" cy="783590"/>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[[21 24 27] [47 54 61]]</a:t>
            </a:r>
            <a:endParaRPr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26080" cy="460375"/>
          </a:xfrm>
          <a:prstGeom prst="rect">
            <a:avLst/>
          </a:prstGeom>
          <a:noFill/>
        </p:spPr>
        <p:txBody>
          <a:bodyPr wrap="none" rtlCol="0">
            <a:spAutoFit/>
          </a:bodyPr>
          <a:lstStyle/>
          <a:p>
            <a:r>
              <a:rPr lang="zh-CN" sz="2400" dirty="0">
                <a:solidFill>
                  <a:srgbClr val="D8422A"/>
                </a:solidFill>
                <a:latin typeface="微软雅黑" panose="020B0503020204020204" pitchFamily="34" charset="-122"/>
                <a:ea typeface="微软雅黑" panose="020B0503020204020204" pitchFamily="34" charset="-122"/>
              </a:rPr>
              <a:t>算</a:t>
            </a:r>
            <a:r>
              <a:rPr lang="zh-CN" sz="2400" dirty="0">
                <a:solidFill>
                  <a:srgbClr val="D8422A"/>
                </a:solidFill>
                <a:latin typeface="微软雅黑" panose="020B0503020204020204" pitchFamily="34" charset="-122"/>
                <a:ea typeface="微软雅黑" panose="020B0503020204020204" pitchFamily="34" charset="-122"/>
              </a:rPr>
              <a:t>数运算与数组</a:t>
            </a:r>
            <a:r>
              <a:rPr lang="zh-CN" sz="2400" dirty="0">
                <a:solidFill>
                  <a:srgbClr val="D8422A"/>
                </a:solidFill>
                <a:latin typeface="微软雅黑" panose="020B0503020204020204" pitchFamily="34" charset="-122"/>
                <a:ea typeface="微软雅黑" panose="020B0503020204020204" pitchFamily="34" charset="-122"/>
              </a:rPr>
              <a:t>变形</a:t>
            </a:r>
            <a:endParaRPr lang="zh-CN"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22" name="文本框 21"/>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数组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变形</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nvSpPr>
        <p:spPr>
          <a:xfrm>
            <a:off x="572770" y="1490345"/>
            <a:ext cx="10140950"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在矩阵或者数组的运算中，经常会遇到需要把多个向量或矩阵按照某个轴方向合并，或者展开（如在卷积或循环神经网络中，在全连接层之前，需要把矩阵展平）的情况。修改指定数组的形状是Numpy中最常见的操作之一，常见的方法有很多，下面列出了一些常用的函数。</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29" name="表格 28"/>
          <p:cNvGraphicFramePr/>
          <p:nvPr>
            <p:custDataLst>
              <p:tags r:id="rId6"/>
            </p:custDataLst>
          </p:nvPr>
        </p:nvGraphicFramePr>
        <p:xfrm>
          <a:off x="1504315" y="2759075"/>
          <a:ext cx="9380855" cy="3953510"/>
        </p:xfrm>
        <a:graphic>
          <a:graphicData uri="http://schemas.openxmlformats.org/drawingml/2006/table">
            <a:tbl>
              <a:tblPr firstRow="1" bandRow="1">
                <a:tableStyleId>{5C22544A-7EE6-4342-B048-85BDC9FD1C3A}</a:tableStyleId>
              </a:tblPr>
              <a:tblGrid>
                <a:gridCol w="4182745"/>
                <a:gridCol w="5198110"/>
              </a:tblGrid>
              <a:tr h="387350">
                <a:tc>
                  <a:txBody>
                    <a:bodyPr/>
                    <a:p>
                      <a:pPr algn="ctr">
                        <a:buNone/>
                      </a:pPr>
                      <a:r>
                        <a:rPr lang="zh-CN" altLang="en-US" b="1">
                          <a:solidFill>
                            <a:srgbClr val="000000"/>
                          </a:solidFill>
                        </a:rPr>
                        <a:t>函数</a:t>
                      </a:r>
                      <a:endParaRPr lang="zh-CN" altLang="en-US" b="1">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rgbClr val="000000"/>
                          </a:solidFill>
                        </a:rPr>
                        <a:t>描述</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en-US">
                          <a:latin typeface="Times New Roman" panose="02020603050405020304" pitchFamily="18" charset="0"/>
                          <a:cs typeface="Times New Roman" panose="02020603050405020304" pitchFamily="18" charset="0"/>
                        </a:rPr>
                        <a:t>                       arr.reshape(a,b)</a:t>
                      </a:r>
                      <a:endParaRPr lang="en-US"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重新将向量arr维度进行改变，不修改向量本身</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np.resize(arr,(a,b))</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重新将向量arr维度进行改变，修改向量本身</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arr.T</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a:latin typeface="微软雅黑" panose="020B0503020204020204" pitchFamily="34" charset="-122"/>
                          <a:ea typeface="微软雅黑" panose="020B0503020204020204" pitchFamily="34" charset="-122"/>
                          <a:cs typeface="微软雅黑" panose="020B0503020204020204" pitchFamily="34" charset="-122"/>
                        </a:rPr>
                        <a:t>向量arr进行转置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np.ravel(arr)</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对向量arr进行展平，即将多维数组变成一维数组，不会产生原数组的副本</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arr.flatten()</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对向量arr进行展平，即将多维数组变成一维数组，返回原数组的副本</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lgn="l">
                        <a:buClrTx/>
                        <a:buSzTx/>
                        <a:buFontTx/>
                        <a:buNone/>
                      </a:pPr>
                      <a:r>
                        <a:rPr lang="en-US" altLang="en-US"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np.squeeze(arr)</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zh-CN" altLang="en-US">
                          <a:latin typeface="微软雅黑" panose="020B0503020204020204" pitchFamily="34" charset="-122"/>
                          <a:ea typeface="微软雅黑" panose="020B0503020204020204" pitchFamily="34" charset="-122"/>
                          <a:cs typeface="微软雅黑" panose="020B0503020204020204" pitchFamily="34" charset="-122"/>
                        </a:rPr>
                        <a:t>只能对维度为1的维度降维。</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748405" cy="460375"/>
          </a:xfrm>
          <a:prstGeom prst="rect">
            <a:avLst/>
          </a:prstGeom>
          <a:noFill/>
        </p:spPr>
        <p:txBody>
          <a:bodyPr wrap="none" rtlCol="0">
            <a:spAutoFit/>
          </a:bodyPr>
          <a:lstStyle/>
          <a:p>
            <a:pPr algn="l"/>
            <a:r>
              <a:rPr lang="zh-CN" sz="2400" dirty="0">
                <a:solidFill>
                  <a:srgbClr val="D8422A"/>
                </a:solidFill>
                <a:latin typeface="微软雅黑" panose="020B0503020204020204" pitchFamily="34" charset="-122"/>
                <a:ea typeface="微软雅黑" panose="020B0503020204020204" pitchFamily="34" charset="-122"/>
                <a:sym typeface="+mn-ea"/>
              </a:rPr>
              <a:t>通用函数</a:t>
            </a:r>
            <a:r>
              <a:rPr lang="en-US" sz="2400" dirty="0">
                <a:solidFill>
                  <a:srgbClr val="D8422A"/>
                </a:solidFill>
                <a:latin typeface="微软雅黑" panose="020B0503020204020204" pitchFamily="34" charset="-122"/>
                <a:ea typeface="微软雅黑" panose="020B0503020204020204" pitchFamily="34" charset="-122"/>
                <a:sym typeface="+mn-ea"/>
              </a:rPr>
              <a:t>ufunc</a:t>
            </a:r>
            <a:r>
              <a:rPr lang="zh-CN" sz="2400" dirty="0">
                <a:solidFill>
                  <a:srgbClr val="D8422A"/>
                </a:solidFill>
                <a:latin typeface="微软雅黑" panose="020B0503020204020204" pitchFamily="34" charset="-122"/>
                <a:ea typeface="微软雅黑" panose="020B0503020204020204" pitchFamily="34" charset="-122"/>
                <a:sym typeface="+mn-ea"/>
              </a:rPr>
              <a:t>与广播</a:t>
            </a:r>
            <a:r>
              <a:rPr lang="zh-CN" sz="2400" dirty="0">
                <a:solidFill>
                  <a:srgbClr val="D8422A"/>
                </a:solidFill>
                <a:latin typeface="微软雅黑" panose="020B0503020204020204" pitchFamily="34" charset="-122"/>
                <a:ea typeface="微软雅黑" panose="020B0503020204020204" pitchFamily="34" charset="-122"/>
                <a:sym typeface="+mn-ea"/>
              </a:rPr>
              <a:t>机制</a:t>
            </a:r>
            <a:endParaRPr lang="zh-CN" sz="2400" dirty="0">
              <a:solidFill>
                <a:srgbClr val="D8422A"/>
              </a:solidFill>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95250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通用函数</a:t>
            </a:r>
            <a:r>
              <a:rPr lang="en-US" altLang="en-US" sz="2000" b="1">
                <a:latin typeface="微软雅黑" panose="020B0503020204020204" pitchFamily="34" charset="-122"/>
                <a:ea typeface="微软雅黑" panose="020B0503020204020204" pitchFamily="34" charset="-122"/>
                <a:cs typeface="微软雅黑" panose="020B0503020204020204" pitchFamily="34" charset="-122"/>
              </a:rPr>
              <a:t>ufunc</a:t>
            </a:r>
            <a:endParaRPr lang="en-US"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67055" y="1428115"/>
            <a:ext cx="10140950" cy="147637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Ufunc是一种能使数组的每个元素进行操作的函数。许多ufunc函数都是用C语言级别实现的，因此 它们的计算速度非常快。此外它们比math模块中的函数更灵活。Math模块的输入一般是标量，但 Numpy中的函数可以是向量或矩阵，而利用向量或矩阵可以避免使用循环语句，这点在机器学习和深 度学习中是非常重要的。下表为Numpy中常用的几个通用函数。</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5" name="表格 4"/>
          <p:cNvGraphicFramePr/>
          <p:nvPr>
            <p:custDataLst>
              <p:tags r:id="rId6"/>
            </p:custDataLst>
          </p:nvPr>
        </p:nvGraphicFramePr>
        <p:xfrm>
          <a:off x="1729105" y="2973070"/>
          <a:ext cx="8533130" cy="3048000"/>
        </p:xfrm>
        <a:graphic>
          <a:graphicData uri="http://schemas.openxmlformats.org/drawingml/2006/table">
            <a:tbl>
              <a:tblPr firstRow="1" bandRow="1">
                <a:tableStyleId>{5C22544A-7EE6-4342-B048-85BDC9FD1C3A}</a:tableStyleId>
              </a:tblPr>
              <a:tblGrid>
                <a:gridCol w="3605530"/>
                <a:gridCol w="4927600"/>
              </a:tblGrid>
              <a:tr h="381000">
                <a:tc>
                  <a:txBody>
                    <a:bodyPr/>
                    <a:p>
                      <a:pPr algn="ctr">
                        <a:buNone/>
                      </a:pPr>
                      <a:r>
                        <a:rPr lang="zh-CN" altLang="en-US">
                          <a:solidFill>
                            <a:srgbClr val="000000"/>
                          </a:solidFill>
                        </a:rPr>
                        <a:t>函数</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rgbClr val="000000"/>
                          </a:solidFill>
                        </a:rPr>
                        <a:t>使用</a:t>
                      </a:r>
                      <a:r>
                        <a:rPr lang="zh-CN" altLang="en-US">
                          <a:solidFill>
                            <a:srgbClr val="000000"/>
                          </a:solidFill>
                        </a:rPr>
                        <a:t>方法</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a:latin typeface="Times New Roman" panose="02020603050405020304" pitchFamily="18" charset="0"/>
                          <a:cs typeface="Times New Roman" panose="02020603050405020304" pitchFamily="18" charset="0"/>
                        </a:rPr>
                        <a:t>                  sqrt</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ea typeface="微软雅黑" panose="020B0503020204020204" pitchFamily="34" charset="-122"/>
                        </a:rPr>
                        <a:t>               </a:t>
                      </a:r>
                      <a:r>
                        <a:rPr lang="zh-CN" altLang="en-US">
                          <a:ea typeface="微软雅黑" panose="020B0503020204020204" pitchFamily="34" charset="-122"/>
                        </a:rPr>
                        <a:t>计算序列化数据的平方根</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sin,cos</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三角函数</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abs</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计算序列化数据的绝对值</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dot</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矩阵运算</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en-US" altLang="zh-CN">
                          <a:latin typeface="Times New Roman" panose="02020603050405020304" pitchFamily="18" charset="0"/>
                          <a:cs typeface="Times New Roman" panose="02020603050405020304" pitchFamily="18" charset="0"/>
                        </a:rPr>
                        <a:t>log, log10, log2</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对数函数</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exp</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指数函数</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sum</a:t>
                      </a:r>
                      <a:endParaRPr lang="en-US"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a:ea typeface="微软雅黑" panose="020B0503020204020204" pitchFamily="34" charset="-122"/>
                        </a:rPr>
                        <a:t>对一个序列化数据进行求和</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3748405" cy="460375"/>
          </a:xfrm>
          <a:prstGeom prst="rect">
            <a:avLst/>
          </a:prstGeom>
          <a:noFill/>
        </p:spPr>
        <p:txBody>
          <a:bodyPr wrap="none" rtlCol="0">
            <a:spAutoFit/>
          </a:bodyPr>
          <a:lstStyle/>
          <a:p>
            <a:pPr algn="l"/>
            <a:r>
              <a:rPr lang="zh-CN" sz="2400" dirty="0">
                <a:solidFill>
                  <a:srgbClr val="D8422A"/>
                </a:solidFill>
                <a:latin typeface="微软雅黑" panose="020B0503020204020204" pitchFamily="34" charset="-122"/>
                <a:ea typeface="微软雅黑" panose="020B0503020204020204" pitchFamily="34" charset="-122"/>
                <a:sym typeface="+mn-ea"/>
              </a:rPr>
              <a:t>通用函数</a:t>
            </a:r>
            <a:r>
              <a:rPr lang="en-US" sz="2400" dirty="0">
                <a:solidFill>
                  <a:srgbClr val="D8422A"/>
                </a:solidFill>
                <a:latin typeface="微软雅黑" panose="020B0503020204020204" pitchFamily="34" charset="-122"/>
                <a:ea typeface="微软雅黑" panose="020B0503020204020204" pitchFamily="34" charset="-122"/>
                <a:sym typeface="+mn-ea"/>
              </a:rPr>
              <a:t>ufunc</a:t>
            </a:r>
            <a:r>
              <a:rPr lang="zh-CN" sz="2400" dirty="0">
                <a:solidFill>
                  <a:srgbClr val="D8422A"/>
                </a:solidFill>
                <a:latin typeface="微软雅黑" panose="020B0503020204020204" pitchFamily="34" charset="-122"/>
                <a:ea typeface="微软雅黑" panose="020B0503020204020204" pitchFamily="34" charset="-122"/>
                <a:sym typeface="+mn-ea"/>
              </a:rPr>
              <a:t>与广播机制</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Numpy</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广播</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机制</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72770" y="1490345"/>
            <a:ext cx="10140950" cy="78359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在NumPy中如果遇到大小不一致的数组运算，就会触发广播机制。广播（broadcasting）指的是 不同形状的数组之间的算术运算的执行方式。</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709420" y="2343785"/>
            <a:ext cx="3072765" cy="1129665"/>
          </a:xfrm>
          <a:prstGeom prst="rect">
            <a:avLst/>
          </a:prstGeom>
          <a:noFill/>
        </p:spPr>
        <p:txBody>
          <a:bodyPr wrap="square" rtlCol="0">
            <a:spAutoFit/>
          </a:bodyPr>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数组拥有相同形状。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当前维度的值相等。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当前维度的值有一个是 1。</a:t>
            </a:r>
            <a:endParaRPr lang="zh-CN" altLang="en-US"/>
          </a:p>
        </p:txBody>
      </p:sp>
      <p:grpSp>
        <p:nvGrpSpPr>
          <p:cNvPr id="9" name="组合 8"/>
          <p:cNvGrpSpPr/>
          <p:nvPr/>
        </p:nvGrpSpPr>
        <p:grpSpPr>
          <a:xfrm>
            <a:off x="1219200" y="3697605"/>
            <a:ext cx="3562350" cy="1859280"/>
            <a:chOff x="1921" y="6000"/>
            <a:chExt cx="5610" cy="2928"/>
          </a:xfrm>
        </p:grpSpPr>
        <p:sp>
          <p:nvSpPr>
            <p:cNvPr id="7" name="文本框 6"/>
            <p:cNvSpPr txBox="1"/>
            <p:nvPr/>
          </p:nvSpPr>
          <p:spPr>
            <a:xfrm>
              <a:off x="2010" y="6000"/>
              <a:ext cx="4714" cy="2870"/>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cs typeface="Times New Roman" panose="02020603050405020304" pitchFamily="18" charset="0"/>
                </a:rPr>
                <a:t>import numpy as np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a = np.array([[ 0, 0, 0], [1,1,1],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[2,2,2], [3,3,3]])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b = np.array([[1],[2],[3],[4]]) </a:t>
              </a:r>
              <a:endParaRPr lang="zh-CN" altLang="en-US">
                <a:latin typeface="Times New Roman" panose="02020603050405020304" pitchFamily="18" charset="0"/>
                <a:cs typeface="Times New Roman" panose="02020603050405020304" pitchFamily="18" charset="0"/>
              </a:endParaRPr>
            </a:p>
            <a:p>
              <a:pPr fontAlgn="auto">
                <a:lnSpc>
                  <a:spcPct val="125000"/>
                </a:lnSpc>
              </a:pPr>
              <a:r>
                <a:rPr lang="zh-CN" altLang="en-US">
                  <a:latin typeface="Times New Roman" panose="02020603050405020304" pitchFamily="18" charset="0"/>
                  <a:cs typeface="Times New Roman" panose="02020603050405020304" pitchFamily="18" charset="0"/>
                </a:rPr>
                <a:t>print(a + b)</a:t>
              </a:r>
              <a:endParaRPr lang="zh-CN" altLang="en-US">
                <a:latin typeface="Times New Roman" panose="02020603050405020304" pitchFamily="18" charset="0"/>
                <a:cs typeface="Times New Roman" panose="02020603050405020304" pitchFamily="18" charset="0"/>
              </a:endParaRPr>
            </a:p>
          </p:txBody>
        </p:sp>
        <p:sp>
          <p:nvSpPr>
            <p:cNvPr id="8" name="矩形 7"/>
            <p:cNvSpPr/>
            <p:nvPr/>
          </p:nvSpPr>
          <p:spPr>
            <a:xfrm>
              <a:off x="1921" y="6000"/>
              <a:ext cx="5611" cy="2929"/>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0" name="图片 9"/>
          <p:cNvPicPr>
            <a:picLocks noChangeAspect="1"/>
          </p:cNvPicPr>
          <p:nvPr/>
        </p:nvPicPr>
        <p:blipFill>
          <a:blip r:embed="rId6"/>
          <a:stretch>
            <a:fillRect/>
          </a:stretch>
        </p:blipFill>
        <p:spPr>
          <a:xfrm>
            <a:off x="6237605" y="3585845"/>
            <a:ext cx="4578350" cy="1908175"/>
          </a:xfrm>
          <a:prstGeom prst="rect">
            <a:avLst/>
          </a:prstGeom>
        </p:spPr>
      </p:pic>
      <p:sp>
        <p:nvSpPr>
          <p:cNvPr id="11" name="文本框 10"/>
          <p:cNvSpPr txBox="1"/>
          <p:nvPr/>
        </p:nvSpPr>
        <p:spPr>
          <a:xfrm>
            <a:off x="6727190" y="5494020"/>
            <a:ext cx="374015" cy="368300"/>
          </a:xfrm>
          <a:prstGeom prst="rect">
            <a:avLst/>
          </a:prstGeom>
          <a:noFill/>
        </p:spPr>
        <p:txBody>
          <a:bodyPr wrap="square" rtlCol="0">
            <a:spAutoFit/>
          </a:bodyPr>
          <a:p>
            <a:r>
              <a:rPr lang="en-US" altLang="en-US">
                <a:latin typeface="Times New Roman" panose="02020603050405020304" pitchFamily="18" charset="0"/>
                <a:cs typeface="Times New Roman" panose="02020603050405020304" pitchFamily="18" charset="0"/>
              </a:rPr>
              <a:t>a</a:t>
            </a:r>
            <a:endParaRPr lang="en-US" altLang="en-US">
              <a:latin typeface="Times New Roman" panose="02020603050405020304" pitchFamily="18" charset="0"/>
              <a:cs typeface="Times New Roman" panose="02020603050405020304" pitchFamily="18" charset="0"/>
            </a:endParaRPr>
          </a:p>
        </p:txBody>
      </p:sp>
      <p:sp>
        <p:nvSpPr>
          <p:cNvPr id="12" name="文本框 11"/>
          <p:cNvSpPr txBox="1"/>
          <p:nvPr/>
        </p:nvSpPr>
        <p:spPr>
          <a:xfrm>
            <a:off x="8339455" y="5520055"/>
            <a:ext cx="374015" cy="368300"/>
          </a:xfrm>
          <a:prstGeom prst="rect">
            <a:avLst/>
          </a:prstGeom>
          <a:noFill/>
        </p:spPr>
        <p:txBody>
          <a:bodyPr wrap="square" rtlCol="0">
            <a:spAutoFit/>
          </a:bodyPr>
          <a:p>
            <a:r>
              <a:rPr lang="en-US" altLang="en-US">
                <a:latin typeface="Times New Roman" panose="02020603050405020304" pitchFamily="18" charset="0"/>
                <a:cs typeface="Times New Roman" panose="02020603050405020304" pitchFamily="18" charset="0"/>
              </a:rPr>
              <a:t>b</a:t>
            </a:r>
            <a:endParaRPr lang="en-US" altLang="en-US">
              <a:latin typeface="Times New Roman" panose="02020603050405020304" pitchFamily="18" charset="0"/>
              <a:cs typeface="Times New Roman" panose="02020603050405020304" pitchFamily="18" charset="0"/>
            </a:endParaRPr>
          </a:p>
        </p:txBody>
      </p:sp>
      <p:sp>
        <p:nvSpPr>
          <p:cNvPr id="15" name="文本框 14"/>
          <p:cNvSpPr txBox="1"/>
          <p:nvPr/>
        </p:nvSpPr>
        <p:spPr>
          <a:xfrm>
            <a:off x="9804400" y="5504180"/>
            <a:ext cx="594995" cy="368300"/>
          </a:xfrm>
          <a:prstGeom prst="rect">
            <a:avLst/>
          </a:prstGeom>
          <a:noFill/>
        </p:spPr>
        <p:txBody>
          <a:bodyPr wrap="square" rtlCol="0">
            <a:spAutoFit/>
          </a:bodyPr>
          <a:p>
            <a:r>
              <a:rPr lang="en-US" altLang="en-US">
                <a:latin typeface="Times New Roman" panose="02020603050405020304" pitchFamily="18" charset="0"/>
                <a:cs typeface="Times New Roman" panose="02020603050405020304" pitchFamily="18" charset="0"/>
              </a:rPr>
              <a:t>a+b</a:t>
            </a:r>
            <a:endParaRPr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794741"/>
            <a:ext cx="8367002" cy="2675345"/>
            <a:chOff x="3364567" y="1541704"/>
            <a:chExt cx="8367002" cy="2675345"/>
          </a:xfrm>
        </p:grpSpPr>
        <p:grpSp>
          <p:nvGrpSpPr>
            <p:cNvPr id="17" name="组合 16"/>
            <p:cNvGrpSpPr/>
            <p:nvPr/>
          </p:nvGrpSpPr>
          <p:grpSpPr>
            <a:xfrm>
              <a:off x="3364567" y="1541704"/>
              <a:ext cx="607187" cy="607187"/>
              <a:chOff x="5583547" y="1748914"/>
              <a:chExt cx="607187" cy="607187"/>
            </a:xfrm>
          </p:grpSpPr>
          <p:sp>
            <p:nvSpPr>
              <p:cNvPr id="10" name="椭圆 9"/>
              <p:cNvSpPr/>
              <p:nvPr/>
            </p:nvSpPr>
            <p:spPr>
              <a:xfrm>
                <a:off x="5583547" y="1748914"/>
                <a:ext cx="607187" cy="607187"/>
              </a:xfrm>
              <a:prstGeom prst="ellipse">
                <a:avLst/>
              </a:prstGeom>
              <a:noFill/>
              <a:ln w="12700" cmpd="sng">
                <a:solidFill>
                  <a:srgbClr val="ED7D3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1802624"/>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sp>
          <p:nvSpPr>
            <p:cNvPr id="25" name="椭圆 24"/>
            <p:cNvSpPr/>
            <p:nvPr/>
          </p:nvSpPr>
          <p:spPr>
            <a:xfrm>
              <a:off x="7830522" y="1558337"/>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1614463"/>
              <a:ext cx="2751605" cy="461665"/>
            </a:xfrm>
            <a:prstGeom prst="roundRect">
              <a:avLst>
                <a:gd name="adj" fmla="val 50000"/>
              </a:avLst>
            </a:prstGeom>
            <a:noFill/>
            <a:ln w="12700" cmpd="sng">
              <a:solidFill>
                <a:srgbClr val="ED7D3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solidFill>
                    <a:schemeClr val="tx1"/>
                  </a:solidFill>
                  <a:sym typeface="+mn-ea"/>
                </a:rPr>
                <a:t>Python</a:t>
              </a:r>
              <a:r>
                <a:rPr lang="zh-CN" altLang="en-US" sz="2000" dirty="0">
                  <a:solidFill>
                    <a:schemeClr val="tx1"/>
                  </a:solidFill>
                  <a:sym typeface="+mn-ea"/>
                </a:rPr>
                <a:t>语言概述</a:t>
              </a:r>
              <a:endParaRPr lang="zh-CN" altLang="en-US" sz="2000" dirty="0">
                <a:solidFill>
                  <a:schemeClr val="tx1"/>
                </a:solidFill>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8924706" y="156475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sym typeface="+mn-ea"/>
                </a:rPr>
                <a:t>Matplotlib</a:t>
              </a:r>
              <a:r>
                <a:rPr lang="zh-CN" altLang="en-US" dirty="0">
                  <a:solidFill>
                    <a:schemeClr val="tx1"/>
                  </a:solidFill>
                  <a:sym typeface="+mn-ea"/>
                </a:rPr>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2969866" y="4027135"/>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olidFill>
                  <a:schemeClr val="bg1"/>
                </a:solidFill>
                <a:sym typeface="+mn-ea"/>
              </a:rPr>
              <a:t>Pandas</a:t>
            </a:r>
            <a:r>
              <a:rPr lang="zh-CN" altLang="zh-CN" dirty="0">
                <a:solidFill>
                  <a:schemeClr val="bg1"/>
                </a:solidFill>
                <a:sym typeface="+mn-ea"/>
              </a:rPr>
              <a:t>使用</a:t>
            </a:r>
            <a:endParaRPr lang="zh-CN" altLang="zh-CN" dirty="0">
              <a:solidFill>
                <a:schemeClr val="bg1"/>
              </a:solidFill>
              <a:sym typeface="+mn-ea"/>
            </a:endParaRPr>
          </a:p>
        </p:txBody>
      </p:sp>
      <p:sp>
        <p:nvSpPr>
          <p:cNvPr id="12" name="椭圆 11"/>
          <p:cNvSpPr/>
          <p:nvPr/>
        </p:nvSpPr>
        <p:spPr>
          <a:xfrm>
            <a:off x="6367037" y="248494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6436764" y="2557709"/>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7466936" y="257235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Scikit-learn</a:t>
            </a:r>
            <a:r>
              <a:rPr lang="zh-CN" altLang="en-US" dirty="0">
                <a:sym typeface="+mn-ea"/>
              </a:rPr>
              <a:t>使用</a:t>
            </a:r>
            <a:endParaRPr lang="zh-CN" altLang="en-US" dirty="0">
              <a:sym typeface="+mn-ea"/>
            </a:endParaRPr>
          </a:p>
        </p:txBody>
      </p:sp>
      <p:sp>
        <p:nvSpPr>
          <p:cNvPr id="49" name="椭圆 48"/>
          <p:cNvSpPr/>
          <p:nvPr/>
        </p:nvSpPr>
        <p:spPr>
          <a:xfrm>
            <a:off x="1924647" y="3973528"/>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dirty="0"/>
          </a:p>
        </p:txBody>
      </p:sp>
      <p:sp>
        <p:nvSpPr>
          <p:cNvPr id="50" name="文本框 49"/>
          <p:cNvSpPr txBox="1"/>
          <p:nvPr/>
        </p:nvSpPr>
        <p:spPr>
          <a:xfrm>
            <a:off x="6456926" y="1872603"/>
            <a:ext cx="487680" cy="460375"/>
          </a:xfrm>
          <a:prstGeom prst="rect">
            <a:avLst/>
          </a:prstGeom>
          <a:noFill/>
          <a:ln>
            <a:noFill/>
          </a:ln>
        </p:spPr>
        <p:txBody>
          <a:bodyPr wrap="none" rtlCol="0">
            <a:spAutoFit/>
          </a:bodyPr>
          <a:p>
            <a:pPr algn="just"/>
            <a:r>
              <a:rPr lang="en-US" altLang="zh-CN" sz="2400" dirty="0">
                <a:solidFill>
                  <a:schemeClr val="tx1"/>
                </a:solidFill>
                <a:uFillTx/>
                <a:latin typeface="Times New Roman" panose="02020603050405020304" pitchFamily="18" charset="0"/>
                <a:cs typeface="Times New Roman" panose="02020603050405020304" pitchFamily="18" charset="0"/>
              </a:rPr>
              <a:t>05</a:t>
            </a:r>
            <a:endParaRPr lang="en-US" altLang="zh-CN" sz="2400" dirty="0">
              <a:solidFill>
                <a:schemeClr val="tx1"/>
              </a:solidFill>
              <a:uFillTx/>
              <a:latin typeface="Times New Roman" panose="02020603050405020304" pitchFamily="18" charset="0"/>
              <a:cs typeface="Times New Roman" panose="02020603050405020304" pitchFamily="18" charset="0"/>
            </a:endParaRPr>
          </a:p>
        </p:txBody>
      </p:sp>
      <p:sp>
        <p:nvSpPr>
          <p:cNvPr id="5" name="文本框 4"/>
          <p:cNvSpPr txBox="1"/>
          <p:nvPr/>
        </p:nvSpPr>
        <p:spPr>
          <a:xfrm>
            <a:off x="1982226" y="4020909"/>
            <a:ext cx="492443" cy="461665"/>
          </a:xfrm>
          <a:prstGeom prst="rect">
            <a:avLst/>
          </a:prstGeom>
          <a:noFill/>
          <a:ln>
            <a:noFill/>
          </a:ln>
        </p:spPr>
        <p:txBody>
          <a:bodyPr wrap="none" rtlCol="0">
            <a:spAutoFit/>
          </a:bodyPr>
          <a:p>
            <a:pPr algn="just"/>
            <a:r>
              <a:rPr lang="en-US" altLang="zh-CN" sz="2400" dirty="0">
                <a:solidFill>
                  <a:schemeClr val="bg1"/>
                </a:solidFill>
                <a:latin typeface="Times New Roman" panose="02020603050405020304" pitchFamily="18" charset="0"/>
                <a:cs typeface="Times New Roman" panose="02020603050405020304" pitchFamily="18" charset="0"/>
              </a:rPr>
              <a:t>04</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794741"/>
            <a:ext cx="8367002" cy="2760595"/>
            <a:chOff x="3364567" y="1541704"/>
            <a:chExt cx="8367002" cy="2760595"/>
          </a:xfrm>
        </p:grpSpPr>
        <p:grpSp>
          <p:nvGrpSpPr>
            <p:cNvPr id="17" name="组合 16"/>
            <p:cNvGrpSpPr/>
            <p:nvPr/>
          </p:nvGrpSpPr>
          <p:grpSpPr>
            <a:xfrm>
              <a:off x="3364567" y="1541704"/>
              <a:ext cx="607187" cy="607187"/>
              <a:chOff x="5583547" y="1748914"/>
              <a:chExt cx="607187" cy="607187"/>
            </a:xfrm>
          </p:grpSpPr>
          <p:sp>
            <p:nvSpPr>
              <p:cNvPr id="10" name="椭圆 9"/>
              <p:cNvSpPr/>
              <p:nvPr/>
            </p:nvSpPr>
            <p:spPr>
              <a:xfrm>
                <a:off x="5583547" y="1748914"/>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161446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sym typeface="+mn-ea"/>
                </a:rPr>
                <a:t>Python</a:t>
              </a:r>
              <a:r>
                <a:rPr lang="zh-CN" altLang="en-US" sz="2000" dirty="0">
                  <a:sym typeface="+mn-ea"/>
                </a:rPr>
                <a:t>语言概述</a:t>
              </a:r>
              <a:endParaRPr lang="zh-CN" altLang="en-US" sz="2000" dirty="0"/>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5" name="椭圆 4"/>
          <p:cNvSpPr/>
          <p:nvPr/>
        </p:nvSpPr>
        <p:spPr>
          <a:xfrm>
            <a:off x="6367037" y="178079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7" name="文本框 6"/>
          <p:cNvSpPr txBox="1"/>
          <p:nvPr/>
        </p:nvSpPr>
        <p:spPr>
          <a:xfrm>
            <a:off x="6436764" y="1853553"/>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p:txBody>
      </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Matplotlib</a:t>
            </a:r>
            <a:r>
              <a:rPr lang="zh-CN" altLang="en-US" dirty="0">
                <a:sym typeface="+mn-ea"/>
              </a:rPr>
              <a:t>使用</a:t>
            </a:r>
            <a:endParaRPr lang="zh-CN" altLang="zh-CN" dirty="0"/>
          </a:p>
        </p:txBody>
      </p:sp>
      <p:sp>
        <p:nvSpPr>
          <p:cNvPr id="12" name="椭圆 11"/>
          <p:cNvSpPr/>
          <p:nvPr/>
        </p:nvSpPr>
        <p:spPr>
          <a:xfrm>
            <a:off x="6367037" y="248494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6436764" y="2557709"/>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7466936" y="257235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Scikit-learn</a:t>
            </a:r>
            <a:r>
              <a:rPr lang="zh-CN" altLang="en-US" dirty="0">
                <a:sym typeface="+mn-ea"/>
              </a:rPr>
              <a:t>使用</a:t>
            </a:r>
            <a:endParaRPr lang="zh-CN" altLang="en-US" dirty="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82880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Pandas</a:t>
            </a:r>
            <a:r>
              <a:rPr lang="zh-CN" sz="2400" dirty="0">
                <a:solidFill>
                  <a:srgbClr val="D8422A"/>
                </a:solidFill>
                <a:latin typeface="微软雅黑" panose="020B0503020204020204" pitchFamily="34" charset="-122"/>
                <a:ea typeface="微软雅黑" panose="020B0503020204020204" pitchFamily="34" charset="-122"/>
              </a:rPr>
              <a:t>介绍</a:t>
            </a:r>
            <a:endParaRPr lang="zh-CN"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147637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Pandas是基于Numpy的一种工具，该工具是为了解决数据分析任务而创建的。Pandas 纳入了大量库和 一些标准的数据模型，提供了高效地操作大型数据集所需的工具。Pandas提供了大量快速便捷地处理数据 的函数和方法。这是使Python成为强大而高效的数据分析环境的重要因素之一。Pandas常用的数据结构有 两种：Series和DataFrame，接下来介绍这两种常用的Pandas数据结构。</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025525" y="2492375"/>
            <a:ext cx="2649855" cy="437515"/>
          </a:xfrm>
          <a:prstGeom prst="rect">
            <a:avLst/>
          </a:prstGeom>
          <a:noFill/>
        </p:spPr>
        <p:txBody>
          <a:bodyPr wrap="square" rtlCol="0">
            <a:spAutoFit/>
          </a:bodyPr>
          <a:p>
            <a:pPr fontAlgn="auto">
              <a:lnSpc>
                <a:spcPct val="125000"/>
              </a:lnSpc>
            </a:pPr>
            <a:r>
              <a:rPr lang="en-US" altLang="zh-CN" b="1">
                <a:latin typeface="微软雅黑" panose="020B0503020204020204" pitchFamily="34" charset="-122"/>
                <a:ea typeface="微软雅黑" panose="020B0503020204020204" pitchFamily="34" charset="-122"/>
                <a:cs typeface="微软雅黑" panose="020B0503020204020204" pitchFamily="34" charset="-122"/>
              </a:rPr>
              <a:t>Pandas</a:t>
            </a:r>
            <a:r>
              <a:rPr lang="zh-CN" altLang="zh-CN" b="1">
                <a:latin typeface="微软雅黑" panose="020B0503020204020204" pitchFamily="34" charset="-122"/>
                <a:ea typeface="微软雅黑" panose="020B0503020204020204" pitchFamily="34" charset="-122"/>
                <a:cs typeface="微软雅黑" panose="020B0503020204020204" pitchFamily="34" charset="-122"/>
              </a:rPr>
              <a:t>的主要功能</a:t>
            </a:r>
            <a:endParaRPr lang="zh-CN" altLang="zh-CN"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515745" y="3110865"/>
            <a:ext cx="6987540" cy="2030095"/>
          </a:xfrm>
          <a:prstGeom prst="rect">
            <a:avLst/>
          </a:prstGeom>
          <a:noFill/>
        </p:spPr>
        <p:txBody>
          <a:bodyPr wrap="square" rtlCol="0">
            <a:spAutoFit/>
          </a:bodyPr>
          <a:p>
            <a:pPr marL="285750" indent="-285750">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具备对应其功能的数据结构DataFrame，Series；</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集成时间序列功能；</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提供丰富的数学运算和操作；</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灵活处理缺失数据；</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3497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Series</a:t>
            </a:r>
            <a:r>
              <a:rPr lang="zh-CN" sz="2400" dirty="0">
                <a:solidFill>
                  <a:srgbClr val="D8422A"/>
                </a:solidFill>
                <a:latin typeface="微软雅黑" panose="020B0503020204020204" pitchFamily="34" charset="-122"/>
                <a:ea typeface="微软雅黑" panose="020B0503020204020204" pitchFamily="34" charset="-122"/>
              </a:rPr>
              <a:t>与</a:t>
            </a:r>
            <a:r>
              <a:rPr lang="en-US" sz="2400" dirty="0">
                <a:solidFill>
                  <a:srgbClr val="D8422A"/>
                </a:solidFill>
                <a:latin typeface="微软雅黑" panose="020B0503020204020204" pitchFamily="34" charset="-122"/>
                <a:ea typeface="微软雅黑" panose="020B0503020204020204" pitchFamily="34" charset="-122"/>
              </a:rPr>
              <a:t>DataFrame</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Series</a:t>
            </a:r>
            <a:r>
              <a:rPr lang="zh-CN" altLang="en-US">
                <a:latin typeface="Times New Roman" panose="02020603050405020304" pitchFamily="18" charset="0"/>
                <a:ea typeface="微软雅黑" panose="020B0503020204020204" pitchFamily="34" charset="-122"/>
                <a:cs typeface="Times New Roman" panose="02020603050405020304" pitchFamily="18" charset="0"/>
              </a:rPr>
              <a:t>是一种类似于一维数组的对象，由一组数据和一组与之相关的数据标签(索引)组成。对于 Series，其实我们可以认为它是一个长度固定且有序的字典，因为它的索引和数据是按位置进行匹配 的，像我们会使用字典的上下文，就肯定也会使用Series。</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025525" y="2249170"/>
            <a:ext cx="2649855" cy="437515"/>
          </a:xfrm>
          <a:prstGeom prst="rect">
            <a:avLst/>
          </a:prstGeom>
          <a:noFill/>
        </p:spPr>
        <p:txBody>
          <a:bodyPr wrap="square" rtlCol="0">
            <a:spAutoFit/>
          </a:bodyPr>
          <a:p>
            <a:pPr fontAlgn="auto">
              <a:lnSpc>
                <a:spcPct val="125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两种创建</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方法</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1238250" y="2875280"/>
            <a:ext cx="3562350" cy="2663190"/>
            <a:chOff x="1911" y="4321"/>
            <a:chExt cx="5610" cy="4194"/>
          </a:xfrm>
        </p:grpSpPr>
        <p:sp>
          <p:nvSpPr>
            <p:cNvPr id="2" name="文本框 1"/>
            <p:cNvSpPr txBox="1"/>
            <p:nvPr/>
          </p:nvSpPr>
          <p:spPr>
            <a:xfrm>
              <a:off x="2097" y="4321"/>
              <a:ext cx="4714" cy="4070"/>
            </a:xfrm>
            <a:prstGeom prst="rect">
              <a:avLst/>
            </a:prstGeom>
            <a:noFill/>
          </p:spPr>
          <p:txBody>
            <a:bodyPr wrap="square" rtlCol="0">
              <a:spAutoFit/>
            </a:bodyPr>
            <a:p>
              <a:pPr fontAlgn="auto">
                <a:lnSpc>
                  <a:spcPct val="100000"/>
                </a:lnSpc>
              </a:pPr>
              <a:r>
                <a:rPr lang="zh-CN" altLang="en-US">
                  <a:latin typeface="Times New Roman" panose="02020603050405020304" pitchFamily="18" charset="0"/>
                  <a:cs typeface="Times New Roman" panose="02020603050405020304" pitchFamily="18" charset="0"/>
                </a:rPr>
                <a:t>import pandas as pd pd.Series([4,5,6,7,8])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执行结果：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0 4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1 5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2 6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3 7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4 8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dtype: int64</a:t>
              </a:r>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911" y="4321"/>
              <a:ext cx="5611" cy="4194"/>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 name="组合 11"/>
          <p:cNvGrpSpPr/>
          <p:nvPr/>
        </p:nvGrpSpPr>
        <p:grpSpPr>
          <a:xfrm>
            <a:off x="6438900" y="2875280"/>
            <a:ext cx="4509770" cy="2663190"/>
            <a:chOff x="10140" y="4321"/>
            <a:chExt cx="7102" cy="4194"/>
          </a:xfrm>
        </p:grpSpPr>
        <p:sp>
          <p:nvSpPr>
            <p:cNvPr id="10" name="文本框 9"/>
            <p:cNvSpPr txBox="1"/>
            <p:nvPr/>
          </p:nvSpPr>
          <p:spPr>
            <a:xfrm>
              <a:off x="10326" y="4321"/>
              <a:ext cx="6915" cy="4070"/>
            </a:xfrm>
            <a:prstGeom prst="rect">
              <a:avLst/>
            </a:prstGeom>
            <a:noFill/>
          </p:spPr>
          <p:txBody>
            <a:bodyPr wrap="square" rtlCol="0">
              <a:spAutoFit/>
            </a:bodyPr>
            <a:p>
              <a:pPr fontAlgn="auto">
                <a:lnSpc>
                  <a:spcPct val="100000"/>
                </a:lnSpc>
              </a:pPr>
              <a:r>
                <a:rPr lang="zh-CN" altLang="en-US">
                  <a:latin typeface="Times New Roman" panose="02020603050405020304" pitchFamily="18" charset="0"/>
                  <a:cs typeface="Times New Roman" panose="02020603050405020304" pitchFamily="18" charset="0"/>
                </a:rPr>
                <a:t>import pandas as pd pd.Series([4,5,6,7,8],index=['a','b','c','d','e'])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执行结果：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a 4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b 5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c 6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d 7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e 8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dtype: int64</a:t>
              </a:r>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10140" y="4321"/>
              <a:ext cx="7102" cy="4194"/>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椭圆 15"/>
          <p:cNvSpPr/>
          <p:nvPr/>
        </p:nvSpPr>
        <p:spPr>
          <a:xfrm>
            <a:off x="4401820" y="2941955"/>
            <a:ext cx="299085" cy="267970"/>
          </a:xfrm>
          <a:prstGeom prst="ellipse">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1</a:t>
            </a:r>
            <a:endParaRPr lang="en-US" altLang="zh-CN">
              <a:solidFill>
                <a:schemeClr val="tx1"/>
              </a:solidFill>
            </a:endParaRPr>
          </a:p>
        </p:txBody>
      </p:sp>
      <p:sp>
        <p:nvSpPr>
          <p:cNvPr id="18" name="椭圆 17"/>
          <p:cNvSpPr/>
          <p:nvPr/>
        </p:nvSpPr>
        <p:spPr>
          <a:xfrm>
            <a:off x="10599420" y="2941955"/>
            <a:ext cx="299085" cy="267970"/>
          </a:xfrm>
          <a:prstGeom prst="ellipse">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2</a:t>
            </a:r>
            <a:endParaRPr lang="en-US" altLang="zh-CN">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3497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Series</a:t>
            </a:r>
            <a:r>
              <a:rPr lang="zh-CN" sz="2400" dirty="0">
                <a:solidFill>
                  <a:srgbClr val="D8422A"/>
                </a:solidFill>
                <a:latin typeface="微软雅黑" panose="020B0503020204020204" pitchFamily="34" charset="-122"/>
                <a:ea typeface="微软雅黑" panose="020B0503020204020204" pitchFamily="34" charset="-122"/>
              </a:rPr>
              <a:t>与</a:t>
            </a:r>
            <a:r>
              <a:rPr lang="en-US" sz="2400" dirty="0">
                <a:solidFill>
                  <a:srgbClr val="D8422A"/>
                </a:solidFill>
                <a:latin typeface="微软雅黑" panose="020B0503020204020204" pitchFamily="34" charset="-122"/>
                <a:ea typeface="微软雅黑" panose="020B0503020204020204" pitchFamily="34" charset="-122"/>
              </a:rPr>
              <a:t>DataFrame</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147637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DataFrame</a:t>
            </a:r>
            <a:r>
              <a:rPr lang="zh-CN" altLang="en-US">
                <a:latin typeface="Times New Roman" panose="02020603050405020304" pitchFamily="18" charset="0"/>
                <a:ea typeface="微软雅黑" panose="020B0503020204020204" pitchFamily="34" charset="-122"/>
                <a:cs typeface="Times New Roman" panose="02020603050405020304" pitchFamily="18" charset="0"/>
              </a:rPr>
              <a:t>是一个表格型的数据结构，相当于是一个二维数组，含有一组有序的列。他可以被看做是由 Series组成的字典，并且共用一个索引。</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创建一个DataFrame数组可以有多种方式，其中最为常用的方式就是利用包含等长度列表或Numpy数组的字典来形成DataFrame。</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025525" y="2430780"/>
            <a:ext cx="2649855" cy="437515"/>
          </a:xfrm>
          <a:prstGeom prst="rect">
            <a:avLst/>
          </a:prstGeom>
          <a:noFill/>
        </p:spPr>
        <p:txBody>
          <a:bodyPr wrap="square" rtlCol="0">
            <a:spAutoFit/>
          </a:bodyPr>
          <a:p>
            <a:pPr fontAlgn="auto">
              <a:lnSpc>
                <a:spcPct val="125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两种创建</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方法</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56030" y="3013710"/>
            <a:ext cx="4204335" cy="3138170"/>
          </a:xfrm>
          <a:prstGeom prst="rect">
            <a:avLst/>
          </a:prstGeom>
          <a:noFill/>
        </p:spPr>
        <p:txBody>
          <a:bodyPr wrap="square" rtlCol="0">
            <a:spAutoFit/>
          </a:bodyPr>
          <a:p>
            <a:pPr fontAlgn="auto">
              <a:lnSpc>
                <a:spcPct val="100000"/>
              </a:lnSpc>
            </a:pPr>
            <a:r>
              <a:rPr lang="zh-CN" altLang="en-US">
                <a:latin typeface="Times New Roman" panose="02020603050405020304" pitchFamily="18" charset="0"/>
                <a:cs typeface="Times New Roman" panose="02020603050405020304" pitchFamily="18" charset="0"/>
              </a:rPr>
              <a:t>pd.DataFrame({</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'one':[1,2,3,4],</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'two':[4,3,2,1]}) # 产生的DataFrame会自动为Series分配索引 运行结果： </a:t>
            </a:r>
            <a:endParaRPr lang="zh-CN" altLang="en-US">
              <a:latin typeface="Times New Roman" panose="02020603050405020304" pitchFamily="18" charset="0"/>
              <a:cs typeface="Times New Roman" panose="02020603050405020304" pitchFamily="18" charset="0"/>
            </a:endParaRPr>
          </a:p>
          <a:p>
            <a:pPr fontAlgn="auto">
              <a:lnSpc>
                <a:spcPct val="100000"/>
              </a:lnSpc>
            </a:pP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运行结果：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en-US" altLang="zh-CN">
                <a:latin typeface="Times New Roman" panose="02020603050405020304" pitchFamily="18" charset="0"/>
                <a:cs typeface="Times New Roman" panose="02020603050405020304" pitchFamily="18" charset="0"/>
              </a:rPr>
              <a:t>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one two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0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1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4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1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2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3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2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3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2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3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4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1</a:t>
            </a:r>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9" name="矩形 8"/>
          <p:cNvSpPr/>
          <p:nvPr/>
        </p:nvSpPr>
        <p:spPr>
          <a:xfrm>
            <a:off x="1188720" y="2942590"/>
            <a:ext cx="4335780" cy="3167380"/>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6563360" y="3063875"/>
            <a:ext cx="4391025" cy="2861310"/>
          </a:xfrm>
          <a:prstGeom prst="rect">
            <a:avLst/>
          </a:prstGeom>
          <a:noFill/>
        </p:spPr>
        <p:txBody>
          <a:bodyPr wrap="square" rtlCol="0">
            <a:spAutoFit/>
          </a:bodyPr>
          <a:p>
            <a:pPr fontAlgn="auto">
              <a:lnSpc>
                <a:spcPct val="100000"/>
              </a:lnSpc>
            </a:pPr>
            <a:r>
              <a:rPr lang="zh-CN" altLang="en-US">
                <a:latin typeface="Times New Roman" panose="02020603050405020304" pitchFamily="18" charset="0"/>
                <a:cs typeface="Times New Roman" panose="02020603050405020304" pitchFamily="18" charset="0"/>
              </a:rPr>
              <a:t>pd.DataFrame({</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'one':pd.Series([1,2,3],index=['a','b','c']), </a:t>
            </a:r>
            <a:r>
              <a:rPr lang="en-US" altLang="zh-CN">
                <a:latin typeface="Times New Roman" panose="02020603050405020304" pitchFamily="18" charset="0"/>
                <a:cs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a:p>
            <a:pPr fontAlgn="auto">
              <a:lnSpc>
                <a:spcPct val="100000"/>
              </a:lnSpc>
            </a:pP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'two': pd.Series([1,2,3],index=['b','a','c'])}) </a:t>
            </a:r>
            <a:endParaRPr lang="zh-CN" altLang="en-US">
              <a:latin typeface="Times New Roman" panose="02020603050405020304" pitchFamily="18" charset="0"/>
              <a:cs typeface="Times New Roman" panose="02020603050405020304" pitchFamily="18" charset="0"/>
            </a:endParaRPr>
          </a:p>
          <a:p>
            <a:pPr fontAlgn="auto">
              <a:lnSpc>
                <a:spcPct val="100000"/>
              </a:lnSpc>
            </a:pPr>
            <a:endParaRPr lang="zh-CN" altLang="en-US">
              <a:latin typeface="Times New Roman" panose="02020603050405020304" pitchFamily="18" charset="0"/>
              <a:cs typeface="Times New Roman" panose="02020603050405020304" pitchFamily="18" charset="0"/>
            </a:endParaRPr>
          </a:p>
          <a:p>
            <a:pPr fontAlgn="auto">
              <a:lnSpc>
                <a:spcPct val="100000"/>
              </a:lnSpc>
            </a:pPr>
            <a:endParaRPr lang="zh-CN" altLang="en-US">
              <a:latin typeface="Times New Roman" panose="02020603050405020304" pitchFamily="18" charset="0"/>
              <a:cs typeface="Times New Roman" panose="02020603050405020304" pitchFamily="18" charset="0"/>
            </a:endParaRPr>
          </a:p>
          <a:p>
            <a:pPr fontAlgn="auto">
              <a:lnSpc>
                <a:spcPct val="100000"/>
              </a:lnSpc>
            </a:pPr>
            <a:r>
              <a:rPr lang="zh-CN" altLang="en-US">
                <a:latin typeface="Times New Roman" panose="02020603050405020304" pitchFamily="18" charset="0"/>
                <a:cs typeface="Times New Roman" panose="02020603050405020304" pitchFamily="18" charset="0"/>
              </a:rPr>
              <a:t>运行结果： </a:t>
            </a:r>
            <a:endParaRPr lang="zh-CN" altLang="en-US">
              <a:latin typeface="Times New Roman" panose="02020603050405020304" pitchFamily="18" charset="0"/>
              <a:cs typeface="Times New Roman" panose="02020603050405020304" pitchFamily="18" charset="0"/>
            </a:endParaRPr>
          </a:p>
          <a:p>
            <a:pPr fontAlgn="auto">
              <a:lnSpc>
                <a:spcPct val="100000"/>
              </a:lnSpc>
            </a:pP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one two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a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1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2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b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2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1 </a:t>
            </a:r>
            <a:endParaRPr lang="zh-CN" altLang="en-US">
              <a:solidFill>
                <a:srgbClr val="FF0000"/>
              </a:solidFill>
              <a:latin typeface="Times New Roman" panose="02020603050405020304" pitchFamily="18" charset="0"/>
              <a:cs typeface="Times New Roman" panose="02020603050405020304" pitchFamily="18" charset="0"/>
            </a:endParaRPr>
          </a:p>
          <a:p>
            <a:pPr fontAlgn="auto">
              <a:lnSpc>
                <a:spcPct val="100000"/>
              </a:lnSpc>
            </a:pPr>
            <a:r>
              <a:rPr lang="zh-CN" altLang="en-US">
                <a:solidFill>
                  <a:srgbClr val="FF0000"/>
                </a:solidFill>
                <a:latin typeface="Times New Roman" panose="02020603050405020304" pitchFamily="18" charset="0"/>
                <a:cs typeface="Times New Roman" panose="02020603050405020304" pitchFamily="18" charset="0"/>
              </a:rPr>
              <a:t>c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3 </a:t>
            </a:r>
            <a:r>
              <a:rPr lang="en-US" altLang="zh-CN">
                <a:solidFill>
                  <a:srgbClr val="FF0000"/>
                </a:solidFill>
                <a:latin typeface="Times New Roman" panose="02020603050405020304" pitchFamily="18" charset="0"/>
                <a:cs typeface="Times New Roman" panose="02020603050405020304" pitchFamily="18" charset="0"/>
              </a:rPr>
              <a:t>   </a:t>
            </a:r>
            <a:r>
              <a:rPr lang="zh-CN" altLang="en-US">
                <a:solidFill>
                  <a:srgbClr val="FF0000"/>
                </a:solidFill>
                <a:latin typeface="Times New Roman" panose="02020603050405020304" pitchFamily="18" charset="0"/>
                <a:cs typeface="Times New Roman" panose="02020603050405020304" pitchFamily="18" charset="0"/>
              </a:rPr>
              <a:t>3</a:t>
            </a:r>
            <a:endParaRPr lang="zh-CN" altLang="en-US">
              <a:solidFill>
                <a:srgbClr val="FF0000"/>
              </a:solidFill>
              <a:latin typeface="Times New Roman" panose="02020603050405020304" pitchFamily="18" charset="0"/>
              <a:cs typeface="Times New Roman" panose="02020603050405020304" pitchFamily="18" charset="0"/>
            </a:endParaRPr>
          </a:p>
        </p:txBody>
      </p:sp>
      <p:sp>
        <p:nvSpPr>
          <p:cNvPr id="11" name="矩形 10"/>
          <p:cNvSpPr/>
          <p:nvPr/>
        </p:nvSpPr>
        <p:spPr>
          <a:xfrm>
            <a:off x="6444615" y="2941955"/>
            <a:ext cx="4509770" cy="3167380"/>
          </a:xfrm>
          <a:prstGeom prst="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椭圆 15"/>
          <p:cNvSpPr/>
          <p:nvPr/>
        </p:nvSpPr>
        <p:spPr>
          <a:xfrm>
            <a:off x="5225415" y="2942590"/>
            <a:ext cx="299085" cy="267970"/>
          </a:xfrm>
          <a:prstGeom prst="ellipse">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1</a:t>
            </a:r>
            <a:endParaRPr lang="en-US" altLang="zh-CN">
              <a:solidFill>
                <a:schemeClr val="tx1"/>
              </a:solidFill>
            </a:endParaRPr>
          </a:p>
        </p:txBody>
      </p:sp>
      <p:sp>
        <p:nvSpPr>
          <p:cNvPr id="18" name="椭圆 17"/>
          <p:cNvSpPr/>
          <p:nvPr/>
        </p:nvSpPr>
        <p:spPr>
          <a:xfrm>
            <a:off x="10599420" y="2941955"/>
            <a:ext cx="299085" cy="267970"/>
          </a:xfrm>
          <a:prstGeom prst="ellipse">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2</a:t>
            </a:r>
            <a:endParaRPr lang="en-US" altLang="zh-CN">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3497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Series</a:t>
            </a:r>
            <a:r>
              <a:rPr lang="zh-CN" sz="2400" dirty="0">
                <a:solidFill>
                  <a:srgbClr val="D8422A"/>
                </a:solidFill>
                <a:latin typeface="微软雅黑" panose="020B0503020204020204" pitchFamily="34" charset="-122"/>
                <a:ea typeface="微软雅黑" panose="020B0503020204020204" pitchFamily="34" charset="-122"/>
              </a:rPr>
              <a:t>与</a:t>
            </a:r>
            <a:r>
              <a:rPr lang="en-US" sz="2400" dirty="0">
                <a:solidFill>
                  <a:srgbClr val="D8422A"/>
                </a:solidFill>
                <a:latin typeface="微软雅黑" panose="020B0503020204020204" pitchFamily="34" charset="-122"/>
                <a:ea typeface="微软雅黑" panose="020B0503020204020204" pitchFamily="34" charset="-122"/>
              </a:rPr>
              <a:t>DataFrame</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查看</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数据</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1233805" y="1933575"/>
            <a:ext cx="3035935" cy="1753235"/>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index 获取行索引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columns 获取列索引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values 获取值索引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describe 获取快速统计</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 name="文本框 27"/>
          <p:cNvSpPr txBox="1"/>
          <p:nvPr/>
        </p:nvSpPr>
        <p:spPr>
          <a:xfrm>
            <a:off x="930910" y="1565275"/>
            <a:ext cx="269875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常用属性和方法：</a:t>
            </a:r>
            <a:endParaRPr lang="zh-CN" altLang="en-US">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282700" y="4388485"/>
            <a:ext cx="1995170" cy="1568450"/>
            <a:chOff x="9360" y="2710"/>
            <a:chExt cx="3142" cy="2470"/>
          </a:xfrm>
        </p:grpSpPr>
        <p:sp>
          <p:nvSpPr>
            <p:cNvPr id="29" name="矩形 28"/>
            <p:cNvSpPr/>
            <p:nvPr/>
          </p:nvSpPr>
          <p:spPr>
            <a:xfrm>
              <a:off x="9360" y="2710"/>
              <a:ext cx="3142" cy="2471"/>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9468" y="2798"/>
              <a:ext cx="2347" cy="2325"/>
            </a:xfrm>
            <a:prstGeom prst="rect">
              <a:avLst/>
            </a:prstGeom>
            <a:noFill/>
          </p:spPr>
          <p:txBody>
            <a:bodyPr wrap="square" rtlCol="0">
              <a:spAutoFit/>
            </a:bodyPr>
            <a:p>
              <a:r>
                <a:rPr lang="en-US" altLang="zh-CN"/>
                <a:t># </a:t>
              </a:r>
              <a:r>
                <a:rPr lang="zh-CN" altLang="en-US"/>
                <a:t>数组</a:t>
              </a:r>
              <a:r>
                <a:rPr lang="en-US" altLang="en-US"/>
                <a:t>df</a:t>
              </a:r>
              <a:endParaRPr lang="en-US" altLang="en-US"/>
            </a:p>
            <a:p>
              <a:r>
                <a:rPr lang="en-US" altLang="en-US"/>
                <a:t>     one two </a:t>
              </a:r>
              <a:endParaRPr lang="en-US" altLang="en-US"/>
            </a:p>
            <a:p>
              <a:r>
                <a:rPr lang="en-US" altLang="en-US"/>
                <a:t>a     1     2 </a:t>
              </a:r>
              <a:endParaRPr lang="en-US" altLang="en-US"/>
            </a:p>
            <a:p>
              <a:r>
                <a:rPr lang="en-US" altLang="en-US"/>
                <a:t>b     2     1 </a:t>
              </a:r>
              <a:endParaRPr lang="en-US" altLang="en-US"/>
            </a:p>
            <a:p>
              <a:r>
                <a:rPr lang="en-US" altLang="en-US"/>
                <a:t>c     3     3</a:t>
              </a:r>
              <a:endParaRPr lang="en-US" altLang="en-US"/>
            </a:p>
          </p:txBody>
        </p:sp>
      </p:grpSp>
      <p:sp>
        <p:nvSpPr>
          <p:cNvPr id="33" name="矩形 32"/>
          <p:cNvSpPr/>
          <p:nvPr/>
        </p:nvSpPr>
        <p:spPr>
          <a:xfrm>
            <a:off x="4931410" y="1097280"/>
            <a:ext cx="5989955" cy="4923155"/>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5128260" y="1158240"/>
            <a:ext cx="4535170" cy="4799965"/>
          </a:xfrm>
          <a:prstGeom prst="rect">
            <a:avLst/>
          </a:prstGeom>
          <a:noFill/>
        </p:spPr>
        <p:txBody>
          <a:bodyPr wrap="square" rtlCol="0">
            <a:spAutoFit/>
          </a:bodyPr>
          <a:p>
            <a:pPr fontAlgn="auto">
              <a:lnSpc>
                <a:spcPct val="125000"/>
              </a:lnSpc>
            </a:pPr>
            <a:r>
              <a:rPr lang="en-US" altLang="en-US">
                <a:latin typeface="Times New Roman" panose="02020603050405020304" pitchFamily="18" charset="0"/>
                <a:cs typeface="Times New Roman" panose="02020603050405020304" pitchFamily="18" charset="0"/>
              </a:rPr>
              <a:t>&gt; df.index</a:t>
            </a:r>
            <a:endParaRPr lang="en-US" altLang="en-US">
              <a:latin typeface="Times New Roman" panose="02020603050405020304" pitchFamily="18" charset="0"/>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cs typeface="Times New Roman" panose="02020603050405020304" pitchFamily="18" charset="0"/>
              </a:rPr>
              <a:t>Index(['a', 'b', 'c'], dtype='object’)</a:t>
            </a:r>
            <a:endParaRPr lang="en-US"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en-US" altLang="en-US">
                <a:latin typeface="Times New Roman" panose="02020603050405020304" pitchFamily="18" charset="0"/>
                <a:cs typeface="Times New Roman" panose="02020603050405020304" pitchFamily="18" charset="0"/>
              </a:rPr>
              <a:t>&gt; df.columns</a:t>
            </a:r>
            <a:endParaRPr lang="en-US" altLang="en-US">
              <a:latin typeface="Times New Roman" panose="02020603050405020304" pitchFamily="18" charset="0"/>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cs typeface="Times New Roman" panose="02020603050405020304" pitchFamily="18" charset="0"/>
              </a:rPr>
              <a:t>Index(['one', 'two'], dtype='object’)</a:t>
            </a:r>
            <a:endParaRPr lang="en-US"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en-US" altLang="en-US">
                <a:latin typeface="Times New Roman" panose="02020603050405020304" pitchFamily="18" charset="0"/>
                <a:cs typeface="Times New Roman" panose="02020603050405020304" pitchFamily="18" charset="0"/>
              </a:rPr>
              <a:t>&gt; df.values</a:t>
            </a:r>
            <a:endParaRPr lang="en-US" altLang="en-US">
              <a:latin typeface="Times New Roman" panose="02020603050405020304" pitchFamily="18" charset="0"/>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cs typeface="Times New Roman" panose="02020603050405020304" pitchFamily="18" charset="0"/>
              </a:rPr>
              <a:t>array([[1, 2], [2, 1], [3, 3]], dtype=int64)</a:t>
            </a:r>
            <a:endParaRPr lang="en-US"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en-US" altLang="en-US">
                <a:latin typeface="Times New Roman" panose="02020603050405020304" pitchFamily="18" charset="0"/>
                <a:cs typeface="Times New Roman" panose="02020603050405020304" pitchFamily="18" charset="0"/>
              </a:rPr>
              <a:t>&gt; df.describe()</a:t>
            </a:r>
            <a:endParaRPr lang="en-US" altLang="en-US">
              <a:latin typeface="Times New Roman" panose="02020603050405020304" pitchFamily="18" charset="0"/>
              <a:cs typeface="Times New Roman" panose="02020603050405020304" pitchFamily="18" charset="0"/>
            </a:endParaRPr>
          </a:p>
          <a:p>
            <a:pPr fontAlgn="auto">
              <a:lnSpc>
                <a:spcPct val="100000"/>
              </a:lnSpc>
            </a:pPr>
            <a:r>
              <a:rPr lang="en-US"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one     two</a:t>
            </a:r>
            <a:r>
              <a:rPr lang="en-US" altLang="en-US">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count      3.0      3.0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数据统计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mean      2.0      2.0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平均值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std          1.0      1.0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标准差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min         1.0     1.0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最小值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        1.5     1.5</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四分之一均值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50%        2.0     2.0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二分之一均值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75%        2.5     2.5</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四分之三均值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00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max        3.0     3.0</a:t>
            </a:r>
            <a:r>
              <a:rPr lang="en-US" altLang="en-US">
                <a:latin typeface="Times New Roman" panose="02020603050405020304" pitchFamily="18" charset="0"/>
                <a:ea typeface="微软雅黑" panose="020B0503020204020204" pitchFamily="34" charset="-122"/>
                <a:cs typeface="Times New Roman" panose="02020603050405020304" pitchFamily="18" charset="0"/>
              </a:rPr>
              <a:t> # 最大值</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文本框 48"/>
          <p:cNvSpPr txBox="1"/>
          <p:nvPr/>
        </p:nvSpPr>
        <p:spPr>
          <a:xfrm>
            <a:off x="3475355" y="4388485"/>
            <a:ext cx="1196340" cy="368300"/>
          </a:xfrm>
          <a:prstGeom prst="rect">
            <a:avLst/>
          </a:prstGeom>
          <a:noFill/>
        </p:spPr>
        <p:txBody>
          <a:bodyPr wrap="square" rtlCol="0">
            <a:spAutoFit/>
          </a:bodyPr>
          <a:p>
            <a:r>
              <a:rPr lang="zh-CN" altLang="en-US">
                <a:latin typeface="楷体" panose="02010609060101010101" charset="-122"/>
                <a:ea typeface="楷体" panose="02010609060101010101" charset="-122"/>
              </a:rPr>
              <a:t>输出结果：</a:t>
            </a:r>
            <a:endParaRPr lang="zh-CN" altLang="en-US">
              <a:latin typeface="楷体" panose="02010609060101010101" charset="-122"/>
              <a:ea typeface="楷体" panose="02010609060101010101"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3497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Series</a:t>
            </a:r>
            <a:r>
              <a:rPr lang="zh-CN" sz="2400" dirty="0">
                <a:solidFill>
                  <a:srgbClr val="D8422A"/>
                </a:solidFill>
                <a:latin typeface="微软雅黑" panose="020B0503020204020204" pitchFamily="34" charset="-122"/>
                <a:ea typeface="微软雅黑" panose="020B0503020204020204" pitchFamily="34" charset="-122"/>
              </a:rPr>
              <a:t>与</a:t>
            </a:r>
            <a:r>
              <a:rPr lang="en-US" sz="2400" dirty="0">
                <a:solidFill>
                  <a:srgbClr val="D8422A"/>
                </a:solidFill>
                <a:latin typeface="微软雅黑" panose="020B0503020204020204" pitchFamily="34" charset="-122"/>
                <a:ea typeface="微软雅黑" panose="020B0503020204020204" pitchFamily="34" charset="-122"/>
              </a:rPr>
              <a:t>DataFrame</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40" name="文本框 39"/>
          <p:cNvSpPr txBox="1"/>
          <p:nvPr/>
        </p:nvSpPr>
        <p:spPr>
          <a:xfrm>
            <a:off x="903605" y="1014730"/>
            <a:ext cx="3366135" cy="475615"/>
          </a:xfrm>
          <a:prstGeom prst="rect">
            <a:avLst/>
          </a:prstGeom>
          <a:noFill/>
        </p:spPr>
        <p:txBody>
          <a:bodyPr wrap="square" rtlCol="0">
            <a:spAutoFit/>
          </a:bodyPr>
          <a:p>
            <a:pPr fontAlgn="auto">
              <a:lnSpc>
                <a:spcPct val="125000"/>
              </a:lnSpc>
            </a:pP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索引和</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切片</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文本框 26"/>
          <p:cNvSpPr txBox="1"/>
          <p:nvPr/>
        </p:nvSpPr>
        <p:spPr>
          <a:xfrm>
            <a:off x="1270635" y="1490345"/>
            <a:ext cx="7505065" cy="92202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DataFrame有行索引和列索引。</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DataFrame同样可以通过标签和位置两种方法进行索引和切片。</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967105" y="2724785"/>
            <a:ext cx="7505065" cy="506730"/>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一：两个中括号，无论是先取行还是先取列都可以。</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 name="组合 7"/>
          <p:cNvGrpSpPr/>
          <p:nvPr/>
        </p:nvGrpSpPr>
        <p:grpSpPr>
          <a:xfrm>
            <a:off x="1270635" y="3410585"/>
            <a:ext cx="6284595" cy="2600960"/>
            <a:chOff x="2089" y="5371"/>
            <a:chExt cx="9897" cy="4096"/>
          </a:xfrm>
        </p:grpSpPr>
        <p:sp>
          <p:nvSpPr>
            <p:cNvPr id="29" name="矩形 28"/>
            <p:cNvSpPr/>
            <p:nvPr/>
          </p:nvSpPr>
          <p:spPr>
            <a:xfrm>
              <a:off x="2089" y="5371"/>
              <a:ext cx="9897" cy="4096"/>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2284" y="5434"/>
              <a:ext cx="9418" cy="3961"/>
            </a:xfrm>
            <a:prstGeom prst="rect">
              <a:avLst/>
            </a:prstGeom>
            <a:noFill/>
          </p:spPr>
          <p:txBody>
            <a:bodyPr wrap="square" rtlCol="0">
              <a:spAutoFit/>
            </a:bodyPr>
            <a:p>
              <a:pPr fontAlgn="auto">
                <a:lnSpc>
                  <a:spcPct val="125000"/>
                </a:lnSpc>
              </a:pPr>
              <a:r>
                <a:rPr lang="en-US" altLang="en-US">
                  <a:latin typeface="Times New Roman" panose="02020603050405020304" pitchFamily="18" charset="0"/>
                  <a:cs typeface="Times New Roman" panose="02020603050405020304" pitchFamily="18" charset="0"/>
                </a:rPr>
                <a:t>data =pd.DataFrame({'one':pd.Series([1,2,3], index=['a','b','c’]), 		    'two':pd.Series([1,2,3],index=['b','a','c'])}) print(data['one'][:2])  # </a:t>
              </a:r>
              <a:r>
                <a:rPr lang="en-US" altLang="en-US">
                  <a:latin typeface="微软雅黑" panose="020B0503020204020204" pitchFamily="34" charset="-122"/>
                  <a:ea typeface="微软雅黑" panose="020B0503020204020204" pitchFamily="34" charset="-122"/>
                  <a:cs typeface="Times New Roman" panose="02020603050405020304" pitchFamily="18" charset="0"/>
                </a:rPr>
                <a:t>先取列再取行</a:t>
              </a:r>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fontAlgn="auto">
                <a:lnSpc>
                  <a:spcPct val="125000"/>
                </a:lnSpc>
              </a:pPr>
              <a:r>
                <a:rPr lang="en-US" altLang="en-US">
                  <a:latin typeface="微软雅黑" panose="020B0503020204020204" pitchFamily="34" charset="-122"/>
                  <a:ea typeface="微软雅黑" panose="020B0503020204020204" pitchFamily="34" charset="-122"/>
                  <a:cs typeface="微软雅黑" panose="020B0503020204020204" pitchFamily="34" charset="-122"/>
                </a:rPr>
                <a:t># 输出结果:</a:t>
              </a:r>
              <a:r>
                <a:rPr lang="en-US" altLang="en-US">
                  <a:latin typeface="Times New Roman" panose="02020603050405020304" pitchFamily="18" charset="0"/>
                  <a:cs typeface="Times New Roman" panose="02020603050405020304" pitchFamily="18" charset="0"/>
                </a:rPr>
                <a:t> </a:t>
              </a:r>
              <a:endParaRPr lang="en-US" altLang="en-US">
                <a:latin typeface="Times New Roman" panose="02020603050405020304" pitchFamily="18" charset="0"/>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cs typeface="Times New Roman" panose="02020603050405020304" pitchFamily="18" charset="0"/>
                </a:rPr>
                <a:t>a     1 </a:t>
              </a:r>
              <a:endParaRPr lang="en-US"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cs typeface="Times New Roman" panose="02020603050405020304" pitchFamily="18" charset="0"/>
                </a:rPr>
                <a:t>b     2 </a:t>
              </a:r>
              <a:endParaRPr lang="en-US" altLang="en-US">
                <a:solidFill>
                  <a:srgbClr val="FF0000"/>
                </a:solidFill>
                <a:latin typeface="Times New Roman" panose="02020603050405020304" pitchFamily="18" charset="0"/>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cs typeface="Times New Roman" panose="02020603050405020304" pitchFamily="18" charset="0"/>
                </a:rPr>
                <a:t>Name: one, dtype: int64</a:t>
              </a:r>
              <a:endParaRPr lang="en-US" altLang="en-US">
                <a:solidFill>
                  <a:srgbClr val="FF0000"/>
                </a:solidFill>
                <a:latin typeface="Times New Roman" panose="02020603050405020304" pitchFamily="18" charset="0"/>
                <a:cs typeface="Times New Roman" panose="02020603050405020304" pitchFamily="18" charset="0"/>
              </a:endParaRPr>
            </a:p>
          </p:txBody>
        </p:sp>
      </p:grpSp>
      <p:sp>
        <p:nvSpPr>
          <p:cNvPr id="26" name="矩形 25"/>
          <p:cNvSpPr/>
          <p:nvPr/>
        </p:nvSpPr>
        <p:spPr>
          <a:xfrm>
            <a:off x="7971790" y="3385820"/>
            <a:ext cx="3155315" cy="1927860"/>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971790" y="3450590"/>
            <a:ext cx="3155315" cy="1822450"/>
          </a:xfrm>
          <a:prstGeom prst="rect">
            <a:avLst/>
          </a:prstGeom>
          <a:noFill/>
        </p:spPr>
        <p:txBody>
          <a:bodyPr wrap="square" rtlCol="0">
            <a:spAutoFit/>
          </a:bodyPr>
          <a:p>
            <a:pPr indent="0" fontAlgn="auto">
              <a:lnSpc>
                <a:spcPct val="125000"/>
              </a:lnSpc>
              <a:buFont typeface="Wingdings" panose="05000000000000000000" charset="0"/>
              <a:buNone/>
            </a:pPr>
            <a:r>
              <a:rPr lang="zh-CN" altLang="en-US">
                <a:latin typeface="Times New Roman" panose="02020603050405020304" pitchFamily="18" charset="0"/>
                <a:ea typeface="微软雅黑" panose="020B0503020204020204" pitchFamily="34" charset="-122"/>
                <a:cs typeface="Times New Roman" panose="02020603050405020304" pitchFamily="18" charset="0"/>
              </a:rPr>
              <a:t>data[:2]['one'] # 先取行再取列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latin typeface="Times New Roman" panose="02020603050405020304" pitchFamily="18" charset="0"/>
                <a:ea typeface="微软雅黑" panose="020B0503020204020204" pitchFamily="34" charset="-122"/>
                <a:cs typeface="Times New Roman" panose="02020603050405020304" pitchFamily="18" charset="0"/>
              </a:rPr>
              <a:t># 输出结果: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Name: one, dtype: int64</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34970"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Series</a:t>
            </a:r>
            <a:r>
              <a:rPr lang="zh-CN" sz="2400" dirty="0">
                <a:solidFill>
                  <a:srgbClr val="D8422A"/>
                </a:solidFill>
                <a:latin typeface="微软雅黑" panose="020B0503020204020204" pitchFamily="34" charset="-122"/>
                <a:ea typeface="微软雅黑" panose="020B0503020204020204" pitchFamily="34" charset="-122"/>
              </a:rPr>
              <a:t>与</a:t>
            </a:r>
            <a:r>
              <a:rPr lang="en-US" sz="2400" dirty="0">
                <a:solidFill>
                  <a:srgbClr val="D8422A"/>
                </a:solidFill>
                <a:latin typeface="微软雅黑" panose="020B0503020204020204" pitchFamily="34" charset="-122"/>
                <a:ea typeface="微软雅黑" panose="020B0503020204020204" pitchFamily="34" charset="-122"/>
              </a:rPr>
              <a:t>DataFrame</a:t>
            </a:r>
            <a:endParaRPr 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sym typeface="+mn-ea"/>
                </a:rPr>
                <a:t>Pandas</a:t>
              </a:r>
              <a:r>
                <a:rPr lang="zh-CN" altLang="en-US" sz="1400">
                  <a:latin typeface="楷体" panose="02010609060101010101" charset="-122"/>
                  <a:ea typeface="楷体" panose="02010609060101010101" charset="-122"/>
                  <a:cs typeface="楷体" panose="02010609060101010101" charset="-122"/>
                  <a:sym typeface="+mn-ea"/>
                </a:rPr>
                <a:t>使用</a:t>
              </a:r>
              <a:endParaRPr lang="zh-CN" altLang="en-US" sz="1400">
                <a:latin typeface="楷体" panose="02010609060101010101" charset="-122"/>
                <a:ea typeface="楷体" panose="02010609060101010101" charset="-122"/>
                <a:cs typeface="楷体" panose="02010609060101010101" charset="-122"/>
              </a:endParaRPr>
            </a:p>
          </p:txBody>
        </p:sp>
      </p:grpSp>
      <p:sp>
        <p:nvSpPr>
          <p:cNvPr id="7" name="文本框 6"/>
          <p:cNvSpPr txBox="1"/>
          <p:nvPr/>
        </p:nvSpPr>
        <p:spPr>
          <a:xfrm>
            <a:off x="935355" y="1079500"/>
            <a:ext cx="7505065" cy="506730"/>
          </a:xfrm>
          <a:prstGeom prst="rect">
            <a:avLst/>
          </a:prstGeom>
          <a:noFill/>
        </p:spPr>
        <p:txBody>
          <a:bodyPr wrap="square" rtlCol="0">
            <a:spAutoFit/>
          </a:bodyPr>
          <a:p>
            <a:pPr indent="0" fontAlgn="auto">
              <a:lnSpc>
                <a:spcPct val="150000"/>
              </a:lnSpc>
              <a:buFont typeface="Wingdings" panose="05000000000000000000" charset="0"/>
              <a:buNone/>
            </a:pPr>
            <a:r>
              <a:rPr lang="zh-CN" altLang="en-US">
                <a:latin typeface="Times New Roman" panose="02020603050405020304" pitchFamily="18" charset="0"/>
                <a:ea typeface="微软雅黑" panose="020B0503020204020204" pitchFamily="34" charset="-122"/>
                <a:cs typeface="Times New Roman" panose="02020603050405020304" pitchFamily="18" charset="0"/>
              </a:rPr>
              <a:t>方法</a:t>
            </a:r>
            <a:r>
              <a:rPr lang="zh-CN" altLang="en-US">
                <a:latin typeface="Times New Roman" panose="02020603050405020304" pitchFamily="18" charset="0"/>
                <a:ea typeface="微软雅黑" panose="020B0503020204020204" pitchFamily="34" charset="-122"/>
                <a:cs typeface="Times New Roman" panose="02020603050405020304" pitchFamily="18" charset="0"/>
              </a:rPr>
              <a:t>二：使用loc/iloc属性，一个中括号，逗号隔开，先取行再取列</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1089660" y="2740025"/>
            <a:ext cx="4719320" cy="1889760"/>
            <a:chOff x="1806" y="4187"/>
            <a:chExt cx="7432" cy="2976"/>
          </a:xfrm>
        </p:grpSpPr>
        <p:sp>
          <p:nvSpPr>
            <p:cNvPr id="29" name="矩形 28"/>
            <p:cNvSpPr/>
            <p:nvPr/>
          </p:nvSpPr>
          <p:spPr>
            <a:xfrm>
              <a:off x="1806" y="4187"/>
              <a:ext cx="7432" cy="2977"/>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1952" y="4244"/>
              <a:ext cx="7036" cy="2870"/>
            </a:xfrm>
            <a:prstGeom prst="rect">
              <a:avLst/>
            </a:prstGeom>
            <a:noFill/>
          </p:spPr>
          <p:txBody>
            <a:bodyPr wrap="square" rtlCol="0">
              <a:spAutoFit/>
            </a:bodyPr>
            <a:p>
              <a:pPr fontAlgn="auto">
                <a:lnSpc>
                  <a:spcPct val="125000"/>
                </a:lnSpc>
              </a:pPr>
              <a:r>
                <a:rPr lang="en-US" altLang="en-US">
                  <a:latin typeface="Times New Roman" panose="02020603050405020304" pitchFamily="18" charset="0"/>
                  <a:ea typeface="微软雅黑" panose="020B0503020204020204" pitchFamily="34" charset="-122"/>
                  <a:cs typeface="Times New Roman" panose="02020603050405020304" pitchFamily="18" charset="0"/>
                </a:rPr>
                <a:t>data.loc[['a','b'],"one":"two"]   # 用标签取值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en-US">
                  <a:latin typeface="Times New Roman" panose="02020603050405020304" pitchFamily="18" charset="0"/>
                  <a:ea typeface="微软雅黑" panose="020B0503020204020204" pitchFamily="34" charset="-122"/>
                  <a:cs typeface="Times New Roman" panose="02020603050405020304" pitchFamily="18" charset="0"/>
                </a:rPr>
                <a:t># 输出结果： </a:t>
              </a:r>
              <a:endParaRPr lang="en-US"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one  two </a:t>
              </a:r>
              <a:endPar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1      2 </a:t>
              </a:r>
              <a:endPar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2      1</a:t>
              </a:r>
              <a:endParaRPr lang="en-US"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7256145" y="2740025"/>
            <a:ext cx="3260725" cy="1927860"/>
            <a:chOff x="12466" y="4187"/>
            <a:chExt cx="5135" cy="3036"/>
          </a:xfrm>
        </p:grpSpPr>
        <p:sp>
          <p:nvSpPr>
            <p:cNvPr id="26" name="矩形 25"/>
            <p:cNvSpPr/>
            <p:nvPr/>
          </p:nvSpPr>
          <p:spPr>
            <a:xfrm>
              <a:off x="12466" y="4187"/>
              <a:ext cx="4969" cy="3036"/>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12633" y="4353"/>
              <a:ext cx="4969" cy="2870"/>
            </a:xfrm>
            <a:prstGeom prst="rect">
              <a:avLst/>
            </a:prstGeom>
            <a:noFill/>
          </p:spPr>
          <p:txBody>
            <a:bodyPr wrap="square" rtlCol="0">
              <a:spAutoFit/>
            </a:bodyPr>
            <a:p>
              <a:pPr indent="0" fontAlgn="auto">
                <a:lnSpc>
                  <a:spcPct val="125000"/>
                </a:lnSpc>
                <a:buFont typeface="Wingdings" panose="05000000000000000000" charset="0"/>
                <a:buNone/>
              </a:pPr>
              <a:r>
                <a:rPr lang="zh-CN" altLang="en-US">
                  <a:latin typeface="Times New Roman" panose="02020603050405020304" pitchFamily="18" charset="0"/>
                  <a:ea typeface="微软雅黑" panose="020B0503020204020204" pitchFamily="34" charset="-122"/>
                  <a:cs typeface="Times New Roman" panose="02020603050405020304" pitchFamily="18" charset="0"/>
                </a:rPr>
                <a:t>data.iloc[:2,1:2] # 用下标取值 # 输出结果：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two </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 </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25000"/>
                </a:lnSpc>
                <a:buFont typeface="Wingdings" panose="05000000000000000000" charset="0"/>
                <a:buNone/>
              </a:pP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 name="文本框 1"/>
          <p:cNvSpPr txBox="1"/>
          <p:nvPr/>
        </p:nvSpPr>
        <p:spPr>
          <a:xfrm>
            <a:off x="1270635" y="1490345"/>
            <a:ext cx="3990340" cy="92202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loc属性：解释为标签。</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Wingdings" panose="05000000000000000000" charset="0"/>
              <a:buChar char="Ø"/>
            </a:pPr>
            <a:r>
              <a:rPr lang="zh-CN" altLang="en-US">
                <a:latin typeface="Times New Roman" panose="02020603050405020304" pitchFamily="18" charset="0"/>
                <a:ea typeface="微软雅黑" panose="020B0503020204020204" pitchFamily="34" charset="-122"/>
                <a:cs typeface="Times New Roman" panose="02020603050405020304" pitchFamily="18" charset="0"/>
              </a:rPr>
              <a:t>iloc属性：解释为下标。</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794741"/>
            <a:ext cx="8367002" cy="2760595"/>
            <a:chOff x="3364567" y="1541704"/>
            <a:chExt cx="8367002" cy="2760595"/>
          </a:xfrm>
        </p:grpSpPr>
        <p:grpSp>
          <p:nvGrpSpPr>
            <p:cNvPr id="17" name="组合 16"/>
            <p:cNvGrpSpPr/>
            <p:nvPr/>
          </p:nvGrpSpPr>
          <p:grpSpPr>
            <a:xfrm>
              <a:off x="3364567" y="1541704"/>
              <a:ext cx="607187" cy="607187"/>
              <a:chOff x="5583547" y="1748914"/>
              <a:chExt cx="607187" cy="607187"/>
            </a:xfrm>
          </p:grpSpPr>
          <p:sp>
            <p:nvSpPr>
              <p:cNvPr id="10" name="椭圆 9"/>
              <p:cNvSpPr/>
              <p:nvPr/>
            </p:nvSpPr>
            <p:spPr>
              <a:xfrm>
                <a:off x="5583547" y="1748914"/>
                <a:ext cx="607187" cy="607187"/>
              </a:xfrm>
              <a:prstGeom prst="ellipse">
                <a:avLst/>
              </a:prstGeom>
              <a:noFill/>
              <a:ln w="12700" cmpd="sng">
                <a:solidFill>
                  <a:srgbClr val="ED7D3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1802624"/>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1614463"/>
              <a:ext cx="2751605" cy="461665"/>
            </a:xfrm>
            <a:prstGeom prst="roundRect">
              <a:avLst>
                <a:gd name="adj" fmla="val 50000"/>
              </a:avLst>
            </a:prstGeom>
            <a:noFill/>
            <a:ln w="12700" cmpd="sng">
              <a:solidFill>
                <a:srgbClr val="ED7D3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solidFill>
                    <a:schemeClr val="tx1"/>
                  </a:solidFill>
                  <a:sym typeface="+mn-ea"/>
                </a:rPr>
                <a:t>Python</a:t>
              </a:r>
              <a:r>
                <a:rPr lang="zh-CN" altLang="en-US" sz="2000" dirty="0">
                  <a:solidFill>
                    <a:schemeClr val="tx1"/>
                  </a:solidFill>
                  <a:sym typeface="+mn-ea"/>
                </a:rPr>
                <a:t>语言概述</a:t>
              </a:r>
              <a:endParaRPr lang="zh-CN" altLang="en-US" sz="2000" dirty="0">
                <a:solidFill>
                  <a:schemeClr val="tx1"/>
                </a:solidFill>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olidFill>
                  <a:schemeClr val="bg1"/>
                </a:solidFill>
                <a:sym typeface="+mn-ea"/>
              </a:rPr>
              <a:t>Matplotlib</a:t>
            </a:r>
            <a:r>
              <a:rPr lang="zh-CN" altLang="en-US" dirty="0">
                <a:solidFill>
                  <a:schemeClr val="bg1"/>
                </a:solidFill>
                <a:sym typeface="+mn-ea"/>
              </a:rPr>
              <a:t>使用</a:t>
            </a:r>
            <a:endParaRPr lang="zh-CN" altLang="en-US" dirty="0">
              <a:solidFill>
                <a:schemeClr val="bg1"/>
              </a:solidFill>
              <a:sym typeface="+mn-ea"/>
            </a:endParaRPr>
          </a:p>
        </p:txBody>
      </p:sp>
      <p:sp>
        <p:nvSpPr>
          <p:cNvPr id="12" name="椭圆 11"/>
          <p:cNvSpPr/>
          <p:nvPr/>
        </p:nvSpPr>
        <p:spPr>
          <a:xfrm>
            <a:off x="6367037" y="248494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6436764" y="2557709"/>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7466936" y="257235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Scikit-learn</a:t>
            </a:r>
            <a:r>
              <a:rPr lang="zh-CN" altLang="en-US" dirty="0">
                <a:sym typeface="+mn-ea"/>
              </a:rPr>
              <a:t>使用</a:t>
            </a:r>
            <a:endParaRPr lang="zh-CN" altLang="en-US" dirty="0">
              <a:sym typeface="+mn-ea"/>
            </a:endParaRPr>
          </a:p>
        </p:txBody>
      </p:sp>
      <p:sp>
        <p:nvSpPr>
          <p:cNvPr id="49" name="椭圆 48"/>
          <p:cNvSpPr/>
          <p:nvPr/>
        </p:nvSpPr>
        <p:spPr>
          <a:xfrm>
            <a:off x="6379807" y="1811353"/>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dirty="0"/>
          </a:p>
        </p:txBody>
      </p:sp>
      <p:sp>
        <p:nvSpPr>
          <p:cNvPr id="50" name="文本框 49"/>
          <p:cNvSpPr txBox="1"/>
          <p:nvPr/>
        </p:nvSpPr>
        <p:spPr>
          <a:xfrm>
            <a:off x="6456926" y="1872603"/>
            <a:ext cx="487680" cy="460375"/>
          </a:xfrm>
          <a:prstGeom prst="rect">
            <a:avLst/>
          </a:prstGeom>
          <a:noFill/>
          <a:ln>
            <a:noFill/>
          </a:ln>
        </p:spPr>
        <p:txBody>
          <a:bodyPr wrap="none" rtlCol="0">
            <a:spAutoFit/>
          </a:bodyPr>
          <a:p>
            <a:pPr algn="just"/>
            <a:r>
              <a:rPr lang="en-US" altLang="zh-CN" sz="2400" dirty="0">
                <a:solidFill>
                  <a:schemeClr val="bg1"/>
                </a:solidFill>
                <a:uFillTx/>
                <a:latin typeface="Times New Roman" panose="02020603050405020304" pitchFamily="18" charset="0"/>
                <a:cs typeface="Times New Roman" panose="02020603050405020304" pitchFamily="18" charset="0"/>
              </a:rPr>
              <a:t>05</a:t>
            </a:r>
            <a:endParaRPr lang="en-US" altLang="zh-CN" sz="2400" dirty="0">
              <a:solidFill>
                <a:schemeClr val="bg1"/>
              </a:solidFill>
              <a:uFillTx/>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313305" cy="460375"/>
          </a:xfrm>
          <a:prstGeom prst="rect">
            <a:avLst/>
          </a:prstGeom>
          <a:noFill/>
        </p:spPr>
        <p:txBody>
          <a:bodyPr wrap="none" rtlCol="0">
            <a:spAutoFit/>
          </a:bodyPr>
          <a:lstStyle/>
          <a:p>
            <a:r>
              <a:rPr lang="en-US" altLang="zh-CN" sz="2400" dirty="0">
                <a:solidFill>
                  <a:srgbClr val="D8422A"/>
                </a:solidFill>
                <a:latin typeface="微软雅黑" panose="020B0503020204020204" pitchFamily="34" charset="-122"/>
                <a:ea typeface="微软雅黑" panose="020B0503020204020204" pitchFamily="34" charset="-122"/>
              </a:rPr>
              <a:t>Matplotlib</a:t>
            </a:r>
            <a:r>
              <a:rPr lang="zh-CN" altLang="en-US" sz="2400" dirty="0">
                <a:solidFill>
                  <a:srgbClr val="D8422A"/>
                </a:solidFill>
                <a:latin typeface="微软雅黑" panose="020B0503020204020204" pitchFamily="34" charset="-122"/>
                <a:ea typeface="微软雅黑" panose="020B0503020204020204" pitchFamily="34" charset="-122"/>
              </a:rPr>
              <a:t>介绍</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216852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Matplotlib</a:t>
            </a:r>
            <a:r>
              <a:rPr lang="zh-CN" altLang="en-US">
                <a:latin typeface="Times New Roman" panose="02020603050405020304" pitchFamily="18" charset="0"/>
                <a:ea typeface="微软雅黑" panose="020B0503020204020204" pitchFamily="34" charset="-122"/>
                <a:cs typeface="Times New Roman" panose="02020603050405020304" pitchFamily="18" charset="0"/>
              </a:rPr>
              <a:t>是一个</a:t>
            </a:r>
            <a:r>
              <a:rPr lang="en-US" altLang="zh-CN">
                <a:latin typeface="Times New Roman" panose="02020603050405020304" pitchFamily="18" charset="0"/>
                <a:ea typeface="微软雅黑" panose="020B0503020204020204" pitchFamily="34" charset="-122"/>
                <a:cs typeface="Times New Roman" panose="02020603050405020304" pitchFamily="18" charset="0"/>
              </a:rPr>
              <a:t>Python2D</a:t>
            </a:r>
            <a:r>
              <a:rPr lang="zh-CN" altLang="en-US">
                <a:latin typeface="Times New Roman" panose="02020603050405020304" pitchFamily="18" charset="0"/>
                <a:ea typeface="微软雅黑" panose="020B0503020204020204" pitchFamily="34" charset="-122"/>
                <a:cs typeface="Times New Roman" panose="02020603050405020304" pitchFamily="18" charset="0"/>
              </a:rPr>
              <a:t>绘图库，它可以在各种平台上以各种硬拷贝格式和交互式环境生成具有出版品质的图形。</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Matplotlib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可用于</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Python</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脚本、</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Python</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IPython shell</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Jupyter Note</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Web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应用程序服务器。</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       Matplotlib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试图让简单的事情变得更加简单。只需要几行代码即可生成直方图、功率谱、条形图、散点图等。</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Matplotlib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子模块</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Pyplot</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提供了类似</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MATLAB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的界面，可以通过面向对象的界面或</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MATLAB</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用户熟悉的一组函数完全控制线条样式、字体属性和轴属性等。</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1025525" y="3184525"/>
            <a:ext cx="4231005" cy="437515"/>
          </a:xfrm>
          <a:prstGeom prst="rect">
            <a:avLst/>
          </a:prstGeom>
          <a:noFill/>
        </p:spPr>
        <p:txBody>
          <a:bodyPr wrap="square" rtlCol="0">
            <a:spAutoFit/>
          </a:bodyPr>
          <a:p>
            <a:pPr fontAlgn="auto">
              <a:lnSpc>
                <a:spcPct val="125000"/>
              </a:lnSpc>
            </a:pPr>
            <a:r>
              <a:rPr lang="en-US" altLang="zh-CN" b="1">
                <a:latin typeface="微软雅黑" panose="020B0503020204020204" pitchFamily="34" charset="-122"/>
                <a:ea typeface="微软雅黑" panose="020B0503020204020204" pitchFamily="34" charset="-122"/>
                <a:cs typeface="微软雅黑" panose="020B0503020204020204" pitchFamily="34" charset="-122"/>
              </a:rPr>
              <a:t>matplotlib.pyplot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的引用格式如下：</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126490" y="3745865"/>
            <a:ext cx="10446385" cy="147637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&gt;&gt;&gt;import matplotlib.pyplot as plt</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上述语句与</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import matplotlib.pyplot</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一致，</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as</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保留字与</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import</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一起使用能够改变后续代码中库的命名空间，有助于提高代码的可读性。简单说，在后续程序中，</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plt</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将替代</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matplotlib.pyplot</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87170" cy="460375"/>
          </a:xfrm>
          <a:prstGeom prst="rect">
            <a:avLst/>
          </a:prstGeom>
          <a:noFill/>
        </p:spPr>
        <p:txBody>
          <a:bodyPr wrap="none" rtlCol="0">
            <a:spAutoFit/>
          </a:bodyPr>
          <a:lstStyle/>
          <a:p>
            <a:r>
              <a:rPr lang="en-US" altLang="zh-CN" sz="2400" dirty="0">
                <a:solidFill>
                  <a:srgbClr val="D8422A"/>
                </a:solidFill>
                <a:latin typeface="微软雅黑" panose="020B0503020204020204" pitchFamily="34" charset="-122"/>
                <a:ea typeface="微软雅黑" panose="020B0503020204020204" pitchFamily="34" charset="-122"/>
              </a:rPr>
              <a:t>plt</a:t>
            </a:r>
            <a:r>
              <a:rPr lang="zh-CN" altLang="en-US" sz="2400" dirty="0">
                <a:solidFill>
                  <a:srgbClr val="D8422A"/>
                </a:solidFill>
                <a:latin typeface="微软雅黑" panose="020B0503020204020204" pitchFamily="34" charset="-122"/>
                <a:ea typeface="微软雅黑" panose="020B0503020204020204" pitchFamily="34" charset="-122"/>
              </a:rPr>
              <a:t>库函数</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43751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plt</a:t>
            </a:r>
            <a:r>
              <a:rPr lang="zh-CN" altLang="en-US">
                <a:latin typeface="Times New Roman" panose="02020603050405020304" pitchFamily="18" charset="0"/>
                <a:ea typeface="微软雅黑" panose="020B0503020204020204" pitchFamily="34" charset="-122"/>
                <a:cs typeface="Times New Roman" panose="02020603050405020304" pitchFamily="18" charset="0"/>
              </a:rPr>
              <a:t>子库提供了一组读取和显示相关的函数，用于在绘图区域中增加显示内容及读入数据。</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5" name="表格 4"/>
          <p:cNvGraphicFramePr/>
          <p:nvPr>
            <p:custDataLst>
              <p:tags r:id="rId6"/>
            </p:custDataLst>
          </p:nvPr>
        </p:nvGraphicFramePr>
        <p:xfrm>
          <a:off x="1623695" y="2094865"/>
          <a:ext cx="8533130" cy="3048000"/>
        </p:xfrm>
        <a:graphic>
          <a:graphicData uri="http://schemas.openxmlformats.org/drawingml/2006/table">
            <a:tbl>
              <a:tblPr firstRow="1" bandRow="1">
                <a:tableStyleId>{5C22544A-7EE6-4342-B048-85BDC9FD1C3A}</a:tableStyleId>
              </a:tblPr>
              <a:tblGrid>
                <a:gridCol w="3605530"/>
                <a:gridCol w="4927600"/>
              </a:tblGrid>
              <a:tr h="381000">
                <a:tc>
                  <a:txBody>
                    <a:bodyPr/>
                    <a:p>
                      <a:pPr algn="ctr">
                        <a:buNone/>
                      </a:pPr>
                      <a:r>
                        <a:rPr lang="zh-CN" altLang="en-US">
                          <a:solidFill>
                            <a:srgbClr val="000000"/>
                          </a:solidFill>
                        </a:rPr>
                        <a:t>函数</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rgbClr val="000000"/>
                          </a:solidFill>
                        </a:rPr>
                        <a:t>使用</a:t>
                      </a:r>
                      <a:r>
                        <a:rPr lang="zh-CN" altLang="en-US">
                          <a:solidFill>
                            <a:srgbClr val="000000"/>
                          </a:solidFill>
                        </a:rPr>
                        <a:t>方法</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a:latin typeface="Times New Roman" panose="02020603050405020304" pitchFamily="18" charset="0"/>
                          <a:cs typeface="Times New Roman" panose="02020603050405020304" pitchFamily="18" charset="0"/>
                        </a:rPr>
                        <a:t>                  plt.legend()</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ea typeface="微软雅黑" panose="020B0503020204020204" pitchFamily="34" charset="-122"/>
                        </a:rPr>
                        <a:t>               </a:t>
                      </a:r>
                      <a:r>
                        <a:rPr lang="zh-CN" altLang="en-US">
                          <a:ea typeface="微软雅黑" panose="020B0503020204020204" pitchFamily="34" charset="-122"/>
                        </a:rPr>
                        <a:t>在绘图区域中放置图注</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plt.show()</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显示创建的绘图对象</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plt.matshow()</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在窗口中显示数组矩阵</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plt.imshow()</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在</a:t>
                      </a:r>
                      <a:r>
                        <a:rPr lang="en-US" altLang="zh-CN" sz="1800">
                          <a:ea typeface="微软雅黑" panose="020B0503020204020204" pitchFamily="34" charset="-122"/>
                          <a:sym typeface="+mn-ea"/>
                        </a:rPr>
                        <a:t>axes</a:t>
                      </a:r>
                      <a:r>
                        <a:rPr lang="zh-CN" altLang="en-US" sz="1800">
                          <a:ea typeface="微软雅黑" panose="020B0503020204020204" pitchFamily="34" charset="-122"/>
                          <a:sym typeface="+mn-ea"/>
                        </a:rPr>
                        <a:t>上显示图像</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plt.imsave()</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保存数组为图像文件</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plt.imread()</a:t>
                      </a:r>
                      <a:endParaRPr 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在图像文件中读取数据</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
        <p:nvSpPr>
          <p:cNvPr id="7" name="文本框 6"/>
          <p:cNvSpPr txBox="1"/>
          <p:nvPr/>
        </p:nvSpPr>
        <p:spPr>
          <a:xfrm>
            <a:off x="1623695" y="1565910"/>
            <a:ext cx="4231005" cy="437515"/>
          </a:xfrm>
          <a:prstGeom prst="rect">
            <a:avLst/>
          </a:prstGeom>
          <a:noFill/>
        </p:spPr>
        <p:txBody>
          <a:bodyPr wrap="square" rtlCol="0">
            <a:spAutoFit/>
          </a:bodyPr>
          <a:p>
            <a:pPr fontAlgn="auto">
              <a:lnSpc>
                <a:spcPct val="125000"/>
              </a:lnSpc>
            </a:pPr>
            <a:r>
              <a:rPr lang="en-US" b="1">
                <a:latin typeface="微软雅黑" panose="020B0503020204020204" pitchFamily="34" charset="-122"/>
                <a:ea typeface="微软雅黑" panose="020B0503020204020204" pitchFamily="34" charset="-122"/>
                <a:cs typeface="微软雅黑" panose="020B0503020204020204" pitchFamily="34" charset="-122"/>
              </a:rPr>
              <a:t>plt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库的读取和显示函数：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87170"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plt</a:t>
            </a:r>
            <a:r>
              <a:rPr lang="zh-CN" altLang="en-US" sz="2400" dirty="0">
                <a:solidFill>
                  <a:srgbClr val="D8422A"/>
                </a:solidFill>
                <a:latin typeface="微软雅黑" panose="020B0503020204020204" pitchFamily="34" charset="-122"/>
                <a:ea typeface="微软雅黑" panose="020B0503020204020204" pitchFamily="34" charset="-122"/>
                <a:sym typeface="+mn-ea"/>
              </a:rPr>
              <a:t>库函数</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7" name="文本框 6"/>
          <p:cNvSpPr txBox="1"/>
          <p:nvPr/>
        </p:nvSpPr>
        <p:spPr>
          <a:xfrm>
            <a:off x="1431925" y="1050925"/>
            <a:ext cx="4231005" cy="437515"/>
          </a:xfrm>
          <a:prstGeom prst="rect">
            <a:avLst/>
          </a:prstGeom>
          <a:noFill/>
        </p:spPr>
        <p:txBody>
          <a:bodyPr wrap="square" rtlCol="0">
            <a:spAutoFit/>
          </a:bodyPr>
          <a:p>
            <a:pPr fontAlgn="auto">
              <a:lnSpc>
                <a:spcPct val="125000"/>
              </a:lnSpc>
            </a:pPr>
            <a:r>
              <a:rPr lang="en-US" b="1">
                <a:latin typeface="微软雅黑" panose="020B0503020204020204" pitchFamily="34" charset="-122"/>
                <a:ea typeface="微软雅黑" panose="020B0503020204020204" pitchFamily="34" charset="-122"/>
                <a:cs typeface="微软雅黑" panose="020B0503020204020204" pitchFamily="34" charset="-122"/>
              </a:rPr>
              <a:t>plt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库的基础图表函数：</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表格 4"/>
          <p:cNvGraphicFramePr/>
          <p:nvPr>
            <p:custDataLst>
              <p:tags r:id="rId6"/>
            </p:custDataLst>
          </p:nvPr>
        </p:nvGraphicFramePr>
        <p:xfrm>
          <a:off x="1431925" y="1797050"/>
          <a:ext cx="8811260" cy="4191000"/>
        </p:xfrm>
        <a:graphic>
          <a:graphicData uri="http://schemas.openxmlformats.org/drawingml/2006/table">
            <a:tbl>
              <a:tblPr firstRow="1" bandRow="1">
                <a:tableStyleId>{5C22544A-7EE6-4342-B048-85BDC9FD1C3A}</a:tableStyleId>
              </a:tblPr>
              <a:tblGrid>
                <a:gridCol w="3883660"/>
                <a:gridCol w="4927600"/>
              </a:tblGrid>
              <a:tr h="381000">
                <a:tc>
                  <a:txBody>
                    <a:bodyPr/>
                    <a:p>
                      <a:pPr algn="ctr">
                        <a:buNone/>
                      </a:pPr>
                      <a:r>
                        <a:rPr lang="zh-CN" altLang="en-US">
                          <a:solidFill>
                            <a:srgbClr val="000000"/>
                          </a:solidFill>
                        </a:rPr>
                        <a:t>函数</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rgbClr val="000000"/>
                          </a:solidFill>
                        </a:rPr>
                        <a:t>使用</a:t>
                      </a:r>
                      <a:r>
                        <a:rPr lang="zh-CN" altLang="en-US">
                          <a:solidFill>
                            <a:srgbClr val="000000"/>
                          </a:solidFill>
                        </a:rPr>
                        <a:t>方法</a:t>
                      </a:r>
                      <a:endParaRPr lang="zh-CN" altLang="en-US">
                        <a:solidFill>
                          <a:srgbClr val="000000"/>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a:latin typeface="Times New Roman" panose="02020603050405020304" pitchFamily="18" charset="0"/>
                          <a:cs typeface="Times New Roman" panose="02020603050405020304" pitchFamily="18" charset="0"/>
                        </a:rPr>
                        <a:t>          plt.polt(x,y,label,color,width)</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ea typeface="微软雅黑" panose="020B0503020204020204" pitchFamily="34" charset="-122"/>
                        </a:rPr>
                        <a:t>               </a:t>
                      </a:r>
                      <a:r>
                        <a:rPr lang="zh-CN" altLang="en-US">
                          <a:ea typeface="微软雅黑" panose="020B0503020204020204" pitchFamily="34" charset="-122"/>
                        </a:rPr>
                        <a:t>根据</a:t>
                      </a:r>
                      <a:r>
                        <a:rPr lang="en-US" altLang="zh-CN">
                          <a:ea typeface="微软雅黑" panose="020B0503020204020204" pitchFamily="34" charset="-122"/>
                        </a:rPr>
                        <a:t>x</a:t>
                      </a:r>
                      <a:r>
                        <a:rPr lang="zh-CN" altLang="en-US">
                          <a:ea typeface="微软雅黑" panose="020B0503020204020204" pitchFamily="34" charset="-122"/>
                        </a:rPr>
                        <a:t>、</a:t>
                      </a:r>
                      <a:r>
                        <a:rPr lang="en-US" altLang="zh-CN">
                          <a:ea typeface="微软雅黑" panose="020B0503020204020204" pitchFamily="34" charset="-122"/>
                        </a:rPr>
                        <a:t>y</a:t>
                      </a:r>
                      <a:r>
                        <a:rPr lang="zh-CN" altLang="en-US">
                          <a:ea typeface="微软雅黑" panose="020B0503020204020204" pitchFamily="34" charset="-122"/>
                        </a:rPr>
                        <a:t>数组绘制直线、曲线</a:t>
                      </a:r>
                      <a:endParaRPr lang="zh-CN" altLang="en-US">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plt.bar(left,height,width,bottom)</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绘制条形图</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plt.pie(data,explode)</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绘制饼图</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plt.scatter()</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绘制散点图</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plt.hist(x,bins,normed)</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ea typeface="微软雅黑" panose="020B0503020204020204" pitchFamily="34" charset="-122"/>
                          <a:sym typeface="+mn-ea"/>
                        </a:rPr>
                        <a:t>               </a:t>
                      </a:r>
                      <a:r>
                        <a:rPr lang="zh-CN" altLang="en-US" sz="1800">
                          <a:ea typeface="微软雅黑" panose="020B0503020204020204" pitchFamily="34" charset="-122"/>
                          <a:sym typeface="+mn-ea"/>
                        </a:rPr>
                        <a:t>绘制直方图</a:t>
                      </a:r>
                      <a:endParaRPr lang="zh-CN" altLang="en-US" sz="1800">
                        <a:ea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433955" cy="460375"/>
          </a:xfrm>
          <a:prstGeom prst="rect">
            <a:avLst/>
          </a:prstGeom>
          <a:noFill/>
        </p:spPr>
        <p:txBody>
          <a:bodyPr wrap="none" rtlCol="0">
            <a:spAutoFit/>
          </a:bodyPr>
          <a:lstStyle/>
          <a:p>
            <a:r>
              <a:rPr lang="en-US" altLang="en-US" sz="2400" dirty="0">
                <a:solidFill>
                  <a:srgbClr val="D8422A"/>
                </a:solidFill>
                <a:latin typeface="微软雅黑" panose="020B0503020204020204" pitchFamily="34" charset="-122"/>
                <a:ea typeface="微软雅黑" panose="020B0503020204020204" pitchFamily="34" charset="-122"/>
              </a:rPr>
              <a:t>Python</a:t>
            </a:r>
            <a:r>
              <a:rPr lang="zh-CN" altLang="en-US" sz="2400" dirty="0">
                <a:solidFill>
                  <a:srgbClr val="D8422A"/>
                </a:solidFill>
                <a:latin typeface="微软雅黑" panose="020B0503020204020204" pitchFamily="34" charset="-122"/>
                <a:ea typeface="微软雅黑" panose="020B0503020204020204" pitchFamily="34" charset="-122"/>
              </a:rPr>
              <a:t>语言</a:t>
            </a:r>
            <a:r>
              <a:rPr lang="zh-CN" altLang="en-US" sz="2400" dirty="0">
                <a:solidFill>
                  <a:srgbClr val="D8422A"/>
                </a:solidFill>
                <a:latin typeface="微软雅黑" panose="020B0503020204020204" pitchFamily="34" charset="-122"/>
                <a:ea typeface="微软雅黑" panose="020B0503020204020204" pitchFamily="34" charset="-122"/>
              </a:rPr>
              <a:t>概述</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51535" y="1737995"/>
            <a:ext cx="9336405" cy="2594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p>
            <a:pPr indent="0" algn="l" eaLnBrk="1">
              <a:lnSpc>
                <a:spcPct val="150000"/>
              </a:lnSpc>
              <a:buNone/>
            </a:pP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Python 是由荷兰人吉多·范罗苏姆（Guido van Rossum ）在上世纪八十年代末和九十年代初设计出来的，已经成为当前最受欢迎的编程语言之一。</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endParaRPr>
          </a:p>
          <a:p>
            <a:pPr indent="0" algn="l" eaLnBrk="1">
              <a:lnSpc>
                <a:spcPct val="150000"/>
              </a:lnSpc>
              <a:buNone/>
            </a:pP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Python是从ABC语言发展起来的，它的模块系统主要受到了Modula-3的影响，同时它还结合了C语言的优秀特性。</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R="0" indent="0" algn="l" defTabSz="825500" rtl="0" eaLnBrk="1">
              <a:lnSpc>
                <a:spcPct val="150000"/>
              </a:lnSpc>
              <a:spcBef>
                <a:spcPts val="0"/>
              </a:spcBef>
              <a:spcAft>
                <a:spcPts val="0"/>
              </a:spcAft>
              <a:buClrTx/>
              <a:buSzTx/>
              <a:buNone/>
            </a:pP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现在 Python 是由一个核心开发团队在维护</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Guido van Rossum 仍然</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起</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着至关重要的作用，指导其进展。Python </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有 </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Python2.X</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 和 </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Python3.X</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sym typeface="+mn-ea"/>
              </a:rPr>
              <a:t> 两个不同版本，语法不同</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b="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479425" y="1224598"/>
            <a:ext cx="172656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发展历程：</a:t>
            </a:r>
            <a:endParaRPr kumimoji="0" lang="zh-CN" altLang="en-US" sz="2000" b="1"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
        <p:nvSpPr>
          <p:cNvPr id="7" name="文本框 6"/>
          <p:cNvSpPr txBox="1"/>
          <p:nvPr/>
        </p:nvSpPr>
        <p:spPr>
          <a:xfrm>
            <a:off x="479425" y="4798695"/>
            <a:ext cx="241871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Python</a:t>
            </a:r>
            <a:r>
              <a:rPr kumimoji="0" lang="zh-CN" altLang="en-US" sz="2000" b="1"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特点：</a:t>
            </a:r>
            <a:endParaRPr kumimoji="0" lang="zh-CN" altLang="en-US" sz="2000" b="1"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
        <p:nvSpPr>
          <p:cNvPr id="8" name="文本框 7"/>
          <p:cNvSpPr txBox="1"/>
          <p:nvPr/>
        </p:nvSpPr>
        <p:spPr>
          <a:xfrm>
            <a:off x="1278255" y="5328603"/>
            <a:ext cx="7678420" cy="5632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ctr" forceAA="0">
            <a:spAutoFit/>
          </a:bodyPr>
          <a:p>
            <a:pPr marR="0" algn="l" defTabSz="825500" rtl="0" eaLnBrk="1">
              <a:lnSpc>
                <a:spcPct val="125000"/>
              </a:lnSpc>
              <a:spcBef>
                <a:spcPts val="0"/>
              </a:spcBef>
              <a:spcAft>
                <a:spcPts val="0"/>
              </a:spcAft>
              <a:buClrTx/>
              <a:buSzTx/>
              <a:buFont typeface="Wingdings" panose="05000000000000000000" charset="0"/>
            </a:pPr>
            <a:r>
              <a:rPr kumimoji="0" lang="zh-CN" altLang="en-US" sz="2400" b="0"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易于学习、易于阅读、易于维护、广泛的第三方库、</a:t>
            </a:r>
            <a:r>
              <a:rPr kumimoji="0" lang="en-US" altLang="zh-CN" sz="2400" b="0" i="0" u="none" strike="noStrike" cap="none" spc="0" normalizeH="0" baseline="0" dirty="0">
                <a:ln>
                  <a:noFill/>
                </a:ln>
                <a:solidFill>
                  <a:srgbClr val="FF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endParaRPr kumimoji="0" lang="zh-CN" altLang="en-US" sz="2400" b="0" i="0" u="none" strike="noStrike" cap="none" spc="0" normalizeH="0" baseline="0" dirty="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grpSp>
        <p:nvGrpSpPr>
          <p:cNvPr id="11" name="组合 10"/>
          <p:cNvGrpSpPr/>
          <p:nvPr/>
        </p:nvGrpSpPr>
        <p:grpSpPr>
          <a:xfrm>
            <a:off x="3529330" y="6457950"/>
            <a:ext cx="8289925" cy="306070"/>
            <a:chOff x="5558" y="10170"/>
            <a:chExt cx="13055" cy="482"/>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语言概述</a:t>
              </a:r>
              <a:endParaRPr lang="zh-CN" altLang="en-US" sz="1400">
                <a:latin typeface="楷体" panose="02010609060101010101" charset="-122"/>
                <a:ea typeface="楷体" panose="02010609060101010101" charset="-122"/>
                <a:cs typeface="楷体" panose="02010609060101010101" charset="-122"/>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3164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散点图绘制示例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43751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下面的例子为读取文本文件中的两列数据并绘制散点图。</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6"/>
          <a:stretch>
            <a:fillRect/>
          </a:stretch>
        </p:blipFill>
        <p:spPr>
          <a:xfrm>
            <a:off x="1692910" y="2254885"/>
            <a:ext cx="973455" cy="3229610"/>
          </a:xfrm>
          <a:prstGeom prst="rect">
            <a:avLst/>
          </a:prstGeom>
        </p:spPr>
      </p:pic>
      <p:sp>
        <p:nvSpPr>
          <p:cNvPr id="7" name="文本框 6"/>
          <p:cNvSpPr txBox="1"/>
          <p:nvPr/>
        </p:nvSpPr>
        <p:spPr>
          <a:xfrm>
            <a:off x="716280" y="1604645"/>
            <a:ext cx="3138170" cy="437515"/>
          </a:xfrm>
          <a:prstGeom prst="rect">
            <a:avLst/>
          </a:prstGeom>
          <a:noFill/>
        </p:spPr>
        <p:txBody>
          <a:bodyPr wrap="square" rtlCol="0">
            <a:spAutoFit/>
          </a:bodyPr>
          <a:p>
            <a:pPr fontAlgn="auto">
              <a:lnSpc>
                <a:spcPct val="125000"/>
              </a:lnSpc>
            </a:pPr>
            <a:r>
              <a:rPr lang="en-US" altLang="zh-CN" b="1">
                <a:latin typeface="微软雅黑" panose="020B0503020204020204" pitchFamily="34" charset="-122"/>
                <a:ea typeface="微软雅黑" panose="020B0503020204020204" pitchFamily="34" charset="-122"/>
                <a:cs typeface="微软雅黑" panose="020B0503020204020204" pitchFamily="34" charset="-122"/>
              </a:rPr>
              <a:t>data.txt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数据（共</a:t>
            </a:r>
            <a:r>
              <a:rPr lang="en-US" altLang="zh-CN"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列）如下：</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022725" y="1614170"/>
            <a:ext cx="3546475" cy="437515"/>
          </a:xfrm>
          <a:prstGeom prst="rect">
            <a:avLst/>
          </a:prstGeom>
          <a:noFill/>
        </p:spPr>
        <p:txBody>
          <a:bodyPr wrap="square" rtlCol="0">
            <a:spAutoFit/>
          </a:bodyPr>
          <a:p>
            <a:pPr fontAlgn="auto">
              <a:lnSpc>
                <a:spcPct val="125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读取并显示前两列数据（代码）：</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8940800" y="1604645"/>
            <a:ext cx="1931035" cy="437515"/>
          </a:xfrm>
          <a:prstGeom prst="rect">
            <a:avLst/>
          </a:prstGeom>
          <a:noFill/>
        </p:spPr>
        <p:txBody>
          <a:bodyPr wrap="square" rtlCol="0">
            <a:spAutoFit/>
          </a:bodyPr>
          <a:p>
            <a:pPr fontAlgn="auto">
              <a:lnSpc>
                <a:spcPct val="125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程序运行结果：</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3529330" y="2339340"/>
            <a:ext cx="4741973" cy="2600960"/>
            <a:chOff x="348" y="5371"/>
            <a:chExt cx="10848" cy="4096"/>
          </a:xfrm>
        </p:grpSpPr>
        <p:sp>
          <p:nvSpPr>
            <p:cNvPr id="29" name="矩形 28"/>
            <p:cNvSpPr/>
            <p:nvPr/>
          </p:nvSpPr>
          <p:spPr>
            <a:xfrm>
              <a:off x="348" y="5371"/>
              <a:ext cx="9897" cy="4096"/>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1778" y="5434"/>
              <a:ext cx="9418" cy="3415"/>
            </a:xfrm>
            <a:prstGeom prst="rect">
              <a:avLst/>
            </a:prstGeom>
            <a:noFill/>
          </p:spPr>
          <p:txBody>
            <a:bodyPr wrap="square" rtlCol="0">
              <a:spAutoFit/>
            </a:bodyPr>
            <a:p>
              <a:pPr fontAlgn="auto">
                <a:lnSpc>
                  <a:spcPct val="125000"/>
                </a:lnSpc>
              </a:pPr>
              <a:r>
                <a:rPr lang="en-US" altLang="en-US">
                  <a:cs typeface="Times New Roman" panose="02020603050405020304" pitchFamily="18" charset="0"/>
                </a:rPr>
                <a:t>import matplotlib.pyplot as plt</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import numpy as np</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fo = np.loadtxt("data.txt")</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x = fo[:,0]</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y = fo[:,1]</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plt.scatter(x,y)</a:t>
              </a:r>
              <a:endParaRPr lang="en-US" altLang="en-US">
                <a:cs typeface="Times New Roman" panose="02020603050405020304" pitchFamily="18" charset="0"/>
              </a:endParaRPr>
            </a:p>
          </p:txBody>
        </p:sp>
      </p:grpSp>
      <p:pic>
        <p:nvPicPr>
          <p:cNvPr id="16" name="图片 15" descr="散点图"/>
          <p:cNvPicPr>
            <a:picLocks noChangeAspect="1"/>
          </p:cNvPicPr>
          <p:nvPr/>
        </p:nvPicPr>
        <p:blipFill>
          <a:blip r:embed="rId7"/>
          <a:stretch>
            <a:fillRect/>
          </a:stretch>
        </p:blipFill>
        <p:spPr>
          <a:xfrm>
            <a:off x="7877175" y="2274570"/>
            <a:ext cx="3950970" cy="26447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986958"/>
            <a:ext cx="8367002" cy="2568378"/>
            <a:chOff x="3364567" y="1733921"/>
            <a:chExt cx="8367002" cy="2568378"/>
          </a:xfrm>
        </p:grpSpPr>
        <p:grpSp>
          <p:nvGrpSpPr>
            <p:cNvPr id="17" name="组合 16"/>
            <p:cNvGrpSpPr/>
            <p:nvPr/>
          </p:nvGrpSpPr>
          <p:grpSpPr>
            <a:xfrm>
              <a:off x="7812825" y="2216811"/>
              <a:ext cx="607187" cy="607187"/>
              <a:chOff x="10031805" y="2424021"/>
              <a:chExt cx="607187" cy="607187"/>
            </a:xfrm>
          </p:grpSpPr>
          <p:sp>
            <p:nvSpPr>
              <p:cNvPr id="10" name="椭圆 9"/>
              <p:cNvSpPr/>
              <p:nvPr/>
            </p:nvSpPr>
            <p:spPr>
              <a:xfrm>
                <a:off x="10031805" y="242402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10100566" y="2493809"/>
                <a:ext cx="487680" cy="46037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06</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8905021" y="2313598"/>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altLang="en-US" sz="2000" dirty="0">
                  <a:sym typeface="+mn-ea"/>
                </a:rPr>
                <a:t>Scikit-learn使用</a:t>
              </a:r>
              <a:endParaRPr altLang="en-US" sz="2000" dirty="0">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5" name="椭圆 4"/>
          <p:cNvSpPr/>
          <p:nvPr/>
        </p:nvSpPr>
        <p:spPr>
          <a:xfrm>
            <a:off x="6367037" y="178079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7" name="文本框 6"/>
          <p:cNvSpPr txBox="1"/>
          <p:nvPr/>
        </p:nvSpPr>
        <p:spPr>
          <a:xfrm>
            <a:off x="6436764" y="1853553"/>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p:txBody>
      </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Matplotlib</a:t>
            </a:r>
            <a:r>
              <a:rPr lang="zh-CN" altLang="en-US" dirty="0">
                <a:sym typeface="+mn-ea"/>
              </a:rPr>
              <a:t>使用</a:t>
            </a:r>
            <a:endParaRPr lang="zh-CN" altLang="zh-CN" dirty="0"/>
          </a:p>
        </p:txBody>
      </p:sp>
      <p:sp>
        <p:nvSpPr>
          <p:cNvPr id="12" name="椭圆 11"/>
          <p:cNvSpPr/>
          <p:nvPr/>
        </p:nvSpPr>
        <p:spPr>
          <a:xfrm>
            <a:off x="1890922" y="177565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1963031" y="1848414"/>
            <a:ext cx="487680" cy="46037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2990821" y="1863055"/>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Python</a:t>
            </a:r>
            <a:r>
              <a:rPr lang="zh-CN" altLang="en-US" dirty="0">
                <a:sym typeface="+mn-ea"/>
              </a:rPr>
              <a:t>语言概述</a:t>
            </a:r>
            <a:endParaRPr lang="zh-CN" altLang="en-US" dirty="0">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93240" cy="460375"/>
          </a:xfrm>
          <a:prstGeom prst="rect">
            <a:avLst/>
          </a:prstGeom>
          <a:noFill/>
        </p:spPr>
        <p:txBody>
          <a:bodyPr wrap="none" rtlCol="0">
            <a:spAutoFit/>
          </a:bodyPr>
          <a:lstStyle/>
          <a:p>
            <a:r>
              <a:rPr lang="en-US" altLang="zh-CN" sz="2400" dirty="0">
                <a:solidFill>
                  <a:srgbClr val="D8422A"/>
                </a:solidFill>
                <a:latin typeface="微软雅黑" panose="020B0503020204020204" pitchFamily="34" charset="-122"/>
                <a:ea typeface="微软雅黑" panose="020B0503020204020204" pitchFamily="34" charset="-122"/>
              </a:rPr>
              <a:t>Scikit-learn</a:t>
            </a:r>
            <a:endParaRPr lang="en-US" altLang="zh-CN"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17" name="文本框 16"/>
          <p:cNvSpPr txBox="1"/>
          <p:nvPr/>
        </p:nvSpPr>
        <p:spPr>
          <a:xfrm>
            <a:off x="567055" y="954405"/>
            <a:ext cx="10446385" cy="1129665"/>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Scikit-learn</a:t>
            </a:r>
            <a:r>
              <a:rPr lang="zh-CN" altLang="en-US">
                <a:latin typeface="Times New Roman" panose="02020603050405020304" pitchFamily="18" charset="0"/>
                <a:ea typeface="微软雅黑" panose="020B0503020204020204" pitchFamily="34" charset="-122"/>
                <a:cs typeface="Times New Roman" panose="02020603050405020304" pitchFamily="18" charset="0"/>
              </a:rPr>
              <a:t>项目最早由数据科学家</a:t>
            </a:r>
            <a:r>
              <a:rPr lang="en-US" altLang="zh-CN">
                <a:latin typeface="Times New Roman" panose="02020603050405020304" pitchFamily="18" charset="0"/>
                <a:ea typeface="微软雅黑" panose="020B0503020204020204" pitchFamily="34" charset="-122"/>
                <a:cs typeface="Times New Roman" panose="02020603050405020304" pitchFamily="18" charset="0"/>
              </a:rPr>
              <a:t>David Cournapeau</a:t>
            </a:r>
            <a:r>
              <a:rPr lang="zh-CN" altLang="en-US">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a:latin typeface="Times New Roman" panose="02020603050405020304" pitchFamily="18" charset="0"/>
                <a:ea typeface="微软雅黑" panose="020B0503020204020204" pitchFamily="34" charset="-122"/>
                <a:cs typeface="Times New Roman" panose="02020603050405020304" pitchFamily="18" charset="0"/>
              </a:rPr>
              <a:t>2007</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年发起，需要</a:t>
            </a:r>
            <a:r>
              <a:rPr lang="en-US" altLang="zh-CN">
                <a:latin typeface="Times New Roman" panose="02020603050405020304" pitchFamily="18" charset="0"/>
                <a:ea typeface="微软雅黑" panose="020B0503020204020204" pitchFamily="34" charset="-122"/>
                <a:cs typeface="Times New Roman" panose="02020603050405020304" pitchFamily="18" charset="0"/>
              </a:rPr>
              <a:t>Numpy</a:t>
            </a:r>
            <a:r>
              <a:rPr lang="zh-CN" altLang="en-US">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a:latin typeface="Times New Roman" panose="02020603050405020304" pitchFamily="18" charset="0"/>
                <a:ea typeface="微软雅黑" panose="020B0503020204020204" pitchFamily="34" charset="-122"/>
                <a:cs typeface="Times New Roman" panose="02020603050405020304" pitchFamily="18" charset="0"/>
              </a:rPr>
              <a:t>SciPy</a:t>
            </a:r>
            <a:r>
              <a:rPr lang="zh-CN" altLang="en-US">
                <a:latin typeface="Times New Roman" panose="02020603050405020304" pitchFamily="18" charset="0"/>
                <a:ea typeface="微软雅黑" panose="020B0503020204020204" pitchFamily="34" charset="-122"/>
                <a:cs typeface="Times New Roman" panose="02020603050405020304" pitchFamily="18" charset="0"/>
              </a:rPr>
              <a:t>等其它包的支持，它是</a:t>
            </a:r>
            <a:r>
              <a:rPr lang="en-US" altLang="zh-CN">
                <a:latin typeface="Times New Roman" panose="02020603050405020304" pitchFamily="18" charset="0"/>
                <a:ea typeface="微软雅黑" panose="020B0503020204020204" pitchFamily="34" charset="-122"/>
                <a:cs typeface="Times New Roman" panose="02020603050405020304" pitchFamily="18" charset="0"/>
              </a:rPr>
              <a:t>Python</a:t>
            </a:r>
            <a:r>
              <a:rPr lang="zh-CN" altLang="en-US">
                <a:latin typeface="Times New Roman" panose="02020603050405020304" pitchFamily="18" charset="0"/>
                <a:ea typeface="微软雅黑" panose="020B0503020204020204" pitchFamily="34" charset="-122"/>
                <a:cs typeface="Times New Roman" panose="02020603050405020304" pitchFamily="18" charset="0"/>
              </a:rPr>
              <a:t>语言中专门针对机器学习应用而发展起来的一款开源框架。</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Scikit-learn</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的基本功能主要被分为六大部分：分类、回归、聚类、数据降维、模型选择和数据预处理。</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1126490" y="2170430"/>
            <a:ext cx="3138170" cy="437515"/>
          </a:xfrm>
          <a:prstGeom prst="rect">
            <a:avLst/>
          </a:prstGeom>
          <a:noFill/>
        </p:spPr>
        <p:txBody>
          <a:bodyPr wrap="square" rtlCol="0">
            <a:spAutoFit/>
          </a:bodyPr>
          <a:p>
            <a:pPr fontAlgn="auto">
              <a:lnSpc>
                <a:spcPct val="125000"/>
              </a:lnSpc>
            </a:pPr>
            <a:r>
              <a:rPr lang="zh-CN" altLang="en-US" b="1">
                <a:latin typeface="微软雅黑" panose="020B0503020204020204" pitchFamily="34" charset="-122"/>
                <a:ea typeface="微软雅黑" panose="020B0503020204020204" pitchFamily="34" charset="-122"/>
                <a:cs typeface="微软雅黑" panose="020B0503020204020204" pitchFamily="34" charset="-122"/>
              </a:rPr>
              <a:t>Scikit-learn示例代码如下：</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1741805" y="2905125"/>
            <a:ext cx="8206740" cy="1882140"/>
            <a:chOff x="348" y="5371"/>
            <a:chExt cx="9897" cy="4096"/>
          </a:xfrm>
        </p:grpSpPr>
        <p:sp>
          <p:nvSpPr>
            <p:cNvPr id="29" name="矩形 28"/>
            <p:cNvSpPr/>
            <p:nvPr/>
          </p:nvSpPr>
          <p:spPr>
            <a:xfrm>
              <a:off x="348" y="5371"/>
              <a:ext cx="9897" cy="4096"/>
            </a:xfrm>
            <a:prstGeom prst="rect">
              <a:avLst/>
            </a:prstGeom>
            <a:noFill/>
            <a:ln>
              <a:solidFill>
                <a:srgbClr val="F2A16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文本框 29"/>
            <p:cNvSpPr txBox="1"/>
            <p:nvPr/>
          </p:nvSpPr>
          <p:spPr>
            <a:xfrm>
              <a:off x="586" y="5613"/>
              <a:ext cx="9418" cy="3213"/>
            </a:xfrm>
            <a:prstGeom prst="rect">
              <a:avLst/>
            </a:prstGeom>
            <a:noFill/>
          </p:spPr>
          <p:txBody>
            <a:bodyPr wrap="square" rtlCol="0">
              <a:spAutoFit/>
            </a:bodyPr>
            <a:p>
              <a:pPr fontAlgn="auto">
                <a:lnSpc>
                  <a:spcPct val="125000"/>
                </a:lnSpc>
              </a:pPr>
              <a:r>
                <a:rPr lang="en-US" altLang="en-US">
                  <a:cs typeface="Times New Roman" panose="02020603050405020304" pitchFamily="18" charset="0"/>
                </a:rPr>
                <a:t>from sklearn import svm    </a:t>
              </a:r>
              <a:r>
                <a:rPr lang="en-US" altLang="en-US">
                  <a:solidFill>
                    <a:srgbClr val="FF0000"/>
                  </a:solidFill>
                  <a:cs typeface="Times New Roman" panose="02020603050405020304" pitchFamily="18" charset="0"/>
                </a:rPr>
                <a:t>#</a:t>
              </a:r>
              <a:r>
                <a:rPr lang="zh-CN" altLang="en-US">
                  <a:solidFill>
                    <a:srgbClr val="FF0000"/>
                  </a:solidFill>
                  <a:cs typeface="Times New Roman" panose="02020603050405020304" pitchFamily="18" charset="0"/>
                </a:rPr>
                <a:t>导入</a:t>
              </a:r>
              <a:r>
                <a:rPr lang="en-US" altLang="zh-CN">
                  <a:solidFill>
                    <a:srgbClr val="FF0000"/>
                  </a:solidFill>
                  <a:cs typeface="Times New Roman" panose="02020603050405020304" pitchFamily="18" charset="0"/>
                </a:rPr>
                <a:t>SVM</a:t>
              </a:r>
              <a:r>
                <a:rPr lang="zh-CN" altLang="en-US">
                  <a:solidFill>
                    <a:srgbClr val="FF0000"/>
                  </a:solidFill>
                  <a:cs typeface="Times New Roman" panose="02020603050405020304" pitchFamily="18" charset="0"/>
                </a:rPr>
                <a:t>分类器</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from sklearn.naive_bayes import GaussianNB   </a:t>
              </a:r>
              <a:r>
                <a:rPr lang="en-US" altLang="en-US">
                  <a:solidFill>
                    <a:srgbClr val="FF0000"/>
                  </a:solidFill>
                  <a:cs typeface="Times New Roman" panose="02020603050405020304" pitchFamily="18" charset="0"/>
                  <a:sym typeface="+mn-ea"/>
                </a:rPr>
                <a:t>#</a:t>
              </a:r>
              <a:r>
                <a:rPr lang="zh-CN" altLang="en-US">
                  <a:solidFill>
                    <a:srgbClr val="FF0000"/>
                  </a:solidFill>
                  <a:cs typeface="Times New Roman" panose="02020603050405020304" pitchFamily="18" charset="0"/>
                  <a:sym typeface="+mn-ea"/>
                </a:rPr>
                <a:t>导入高斯朴素贝叶斯分类器</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from sklearn.cluster import KMeans    </a:t>
              </a:r>
              <a:r>
                <a:rPr lang="en-US" altLang="en-US">
                  <a:solidFill>
                    <a:srgbClr val="FF0000"/>
                  </a:solidFill>
                  <a:cs typeface="Times New Roman" panose="02020603050405020304" pitchFamily="18" charset="0"/>
                  <a:sym typeface="+mn-ea"/>
                </a:rPr>
                <a:t>#</a:t>
              </a:r>
              <a:r>
                <a:rPr lang="zh-CN" altLang="en-US">
                  <a:solidFill>
                    <a:srgbClr val="FF0000"/>
                  </a:solidFill>
                  <a:cs typeface="Times New Roman" panose="02020603050405020304" pitchFamily="18" charset="0"/>
                  <a:sym typeface="+mn-ea"/>
                </a:rPr>
                <a:t>导入</a:t>
              </a:r>
              <a:r>
                <a:rPr lang="en-US" altLang="zh-CN">
                  <a:solidFill>
                    <a:srgbClr val="FF0000"/>
                  </a:solidFill>
                  <a:cs typeface="Times New Roman" panose="02020603050405020304" pitchFamily="18" charset="0"/>
                  <a:sym typeface="+mn-ea"/>
                </a:rPr>
                <a:t>KMeans</a:t>
              </a:r>
              <a:r>
                <a:rPr lang="zh-CN" altLang="en-US">
                  <a:solidFill>
                    <a:srgbClr val="FF0000"/>
                  </a:solidFill>
                  <a:cs typeface="Times New Roman" panose="02020603050405020304" pitchFamily="18" charset="0"/>
                  <a:sym typeface="+mn-ea"/>
                </a:rPr>
                <a:t>分类器</a:t>
              </a:r>
              <a:endParaRPr lang="en-US" altLang="en-US">
                <a:cs typeface="Times New Roman" panose="02020603050405020304" pitchFamily="18" charset="0"/>
              </a:endParaRPr>
            </a:p>
            <a:p>
              <a:pPr fontAlgn="auto">
                <a:lnSpc>
                  <a:spcPct val="125000"/>
                </a:lnSpc>
              </a:pPr>
              <a:r>
                <a:rPr lang="en-US" altLang="en-US">
                  <a:cs typeface="Times New Roman" panose="02020603050405020304" pitchFamily="18" charset="0"/>
                </a:rPr>
                <a:t>from sklearn.linear_model import LinearRegression  </a:t>
              </a:r>
              <a:r>
                <a:rPr lang="en-US" altLang="en-US">
                  <a:solidFill>
                    <a:srgbClr val="FF0000"/>
                  </a:solidFill>
                  <a:cs typeface="Times New Roman" panose="02020603050405020304" pitchFamily="18" charset="0"/>
                  <a:sym typeface="+mn-ea"/>
                </a:rPr>
                <a:t>#</a:t>
              </a:r>
              <a:r>
                <a:rPr lang="zh-CN" altLang="en-US">
                  <a:solidFill>
                    <a:srgbClr val="FF0000"/>
                  </a:solidFill>
                  <a:cs typeface="Times New Roman" panose="02020603050405020304" pitchFamily="18" charset="0"/>
                  <a:sym typeface="+mn-ea"/>
                </a:rPr>
                <a:t>导入线性回归分类器</a:t>
              </a:r>
              <a:endParaRPr lang="zh-CN" altLang="en-US">
                <a:solidFill>
                  <a:srgbClr val="FF0000"/>
                </a:solidFill>
                <a:cs typeface="Times New Roman" panose="02020603050405020304" pitchFamily="18" charset="0"/>
                <a:sym typeface="+mn-ea"/>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986958"/>
            <a:ext cx="8367002" cy="2568378"/>
            <a:chOff x="3364567" y="1733921"/>
            <a:chExt cx="8367002" cy="2568378"/>
          </a:xfrm>
        </p:grpSpPr>
        <p:grpSp>
          <p:nvGrpSpPr>
            <p:cNvPr id="17" name="组合 16"/>
            <p:cNvGrpSpPr/>
            <p:nvPr/>
          </p:nvGrpSpPr>
          <p:grpSpPr>
            <a:xfrm>
              <a:off x="7850925" y="2854986"/>
              <a:ext cx="607187" cy="607187"/>
              <a:chOff x="10069905" y="3062196"/>
              <a:chExt cx="607187" cy="607187"/>
            </a:xfrm>
          </p:grpSpPr>
          <p:sp>
            <p:nvSpPr>
              <p:cNvPr id="10" name="椭圆 9"/>
              <p:cNvSpPr/>
              <p:nvPr/>
            </p:nvSpPr>
            <p:spPr>
              <a:xfrm>
                <a:off x="10069905" y="3062196"/>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10138666" y="3131984"/>
                <a:ext cx="487680" cy="46037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07</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34980" y="2210381"/>
              <a:ext cx="607187" cy="607187"/>
              <a:chOff x="5535922" y="2415664"/>
              <a:chExt cx="607187" cy="607187"/>
            </a:xfrm>
          </p:grpSpPr>
          <p:sp>
            <p:nvSpPr>
              <p:cNvPr id="28" name="椭圆 27"/>
              <p:cNvSpPr/>
              <p:nvPr/>
            </p:nvSpPr>
            <p:spPr>
              <a:xfrm>
                <a:off x="5535922" y="241566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579456" y="2488424"/>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8943121" y="295177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ym typeface="+mn-ea"/>
                </a:rPr>
                <a:t>Anaconda</a:t>
              </a:r>
              <a:r>
                <a:rPr lang="zh-CN" altLang="en-US" sz="2000" dirty="0">
                  <a:sym typeface="+mn-ea"/>
                </a:rPr>
                <a:t>安装</a:t>
              </a:r>
              <a:endParaRPr lang="zh-CN" altLang="en-US" sz="2000" dirty="0">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60914" y="2281213"/>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Scikit-learn</a:t>
              </a:r>
              <a:r>
                <a:rPr lang="zh-CN" altLang="en-US" dirty="0"/>
                <a:t>使用</a:t>
              </a:r>
              <a:endParaRPr lang="zh-CN" altLang="en-US"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5" name="椭圆 4"/>
          <p:cNvSpPr/>
          <p:nvPr/>
        </p:nvSpPr>
        <p:spPr>
          <a:xfrm>
            <a:off x="6367037" y="178079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7" name="文本框 6"/>
          <p:cNvSpPr txBox="1"/>
          <p:nvPr/>
        </p:nvSpPr>
        <p:spPr>
          <a:xfrm>
            <a:off x="6436764" y="1853553"/>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p:txBody>
      </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Matplotlib</a:t>
            </a:r>
            <a:r>
              <a:rPr lang="zh-CN" altLang="en-US" dirty="0">
                <a:sym typeface="+mn-ea"/>
              </a:rPr>
              <a:t>使用</a:t>
            </a:r>
            <a:endParaRPr lang="zh-CN" altLang="zh-CN" dirty="0"/>
          </a:p>
        </p:txBody>
      </p:sp>
      <p:sp>
        <p:nvSpPr>
          <p:cNvPr id="12" name="椭圆 11"/>
          <p:cNvSpPr/>
          <p:nvPr/>
        </p:nvSpPr>
        <p:spPr>
          <a:xfrm>
            <a:off x="1890922" y="177565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1963031" y="1848414"/>
            <a:ext cx="487680" cy="46037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72526"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2990821" y="1863055"/>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Python</a:t>
            </a:r>
            <a:r>
              <a:rPr lang="zh-CN" altLang="en-US" dirty="0">
                <a:sym typeface="+mn-ea"/>
              </a:rPr>
              <a:t>语言概述</a:t>
            </a:r>
            <a:endParaRPr lang="zh-CN" altLang="en-US" dirty="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6123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Anaconda</a:t>
            </a:r>
            <a:r>
              <a:rPr lang="zh-CN" altLang="en-US" sz="2400" dirty="0">
                <a:solidFill>
                  <a:srgbClr val="D8422A"/>
                </a:solidFill>
                <a:latin typeface="微软雅黑" panose="020B0503020204020204" pitchFamily="34" charset="-122"/>
                <a:ea typeface="微软雅黑" panose="020B0503020204020204" pitchFamily="34" charset="-122"/>
              </a:rPr>
              <a:t>安装</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sz="1400">
                  <a:latin typeface="楷体" panose="02010609060101010101" charset="-122"/>
                  <a:ea typeface="楷体" panose="02010609060101010101" charset="-122"/>
                  <a:cs typeface="楷体" panose="02010609060101010101" charset="-122"/>
                </a:rPr>
                <a:t>Anaconda</a:t>
              </a:r>
              <a:r>
                <a:rPr lang="zh-CN" sz="1400">
                  <a:latin typeface="楷体" panose="02010609060101010101" charset="-122"/>
                  <a:ea typeface="楷体" panose="02010609060101010101" charset="-122"/>
                  <a:cs typeface="楷体" panose="02010609060101010101" charset="-122"/>
                </a:rPr>
                <a:t>安装</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9852025" cy="475615"/>
          </a:xfrm>
          <a:prstGeom prst="rect">
            <a:avLst/>
          </a:prstGeom>
          <a:noFill/>
        </p:spPr>
        <p:txBody>
          <a:bodyPr wrap="square" rtlCol="0" anchor="t">
            <a:spAutoFit/>
          </a:bodyPr>
          <a:p>
            <a:pPr algn="l" eaLnBrk="1">
              <a:lnSpc>
                <a:spcPct val="125000"/>
              </a:lnSpc>
              <a:buClr>
                <a:srgbClr val="FF0000"/>
              </a:buClr>
              <a:buFontTx/>
            </a:pP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如何安装</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Python? </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rPr>
              <a:t>我们选择Anaconda， Anaconda是一个Python的集成包管理工具。</a:t>
            </a:r>
            <a:endParaRPr lang="en-US" altLang="zh-CN" sz="2000"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572770" y="1530350"/>
            <a:ext cx="3508375" cy="437515"/>
          </a:xfrm>
          <a:prstGeom prst="rect">
            <a:avLst/>
          </a:prstGeom>
          <a:noFill/>
        </p:spPr>
        <p:txBody>
          <a:bodyPr wrap="square" rtlCol="0">
            <a:spAutoFit/>
          </a:bodyPr>
          <a:p>
            <a:pPr fontAlgn="auto">
              <a:lnSpc>
                <a:spcPct val="125000"/>
              </a:lnSpc>
            </a:pPr>
            <a:r>
              <a:rPr>
                <a:latin typeface="Times New Roman" panose="02020603050405020304" pitchFamily="18" charset="0"/>
                <a:ea typeface="微软雅黑" panose="020B0503020204020204" pitchFamily="34" charset="-122"/>
                <a:cs typeface="Times New Roman" panose="02020603050405020304" pitchFamily="18" charset="0"/>
              </a:rPr>
              <a:t>主要有以下三个特点：</a:t>
            </a: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990600" y="2019935"/>
            <a:ext cx="9468485" cy="2515235"/>
          </a:xfrm>
          <a:prstGeom prst="rect">
            <a:avLst/>
          </a:prstGeom>
          <a:noFill/>
        </p:spPr>
        <p:txBody>
          <a:bodyPr wrap="square" rtlCol="0">
            <a:spAutoFit/>
          </a:bodyPr>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1. 拥有大量数据科学包。包含了conda、Python、numpy在内的超过180个科学包及其依赖项。 2. 管理包。Anaconda 是在 conda上发展出来的。在数据分析中，会用到很多第三方的包，而 conda（包管理器）可以很好的帮助我们在计算机上安装和管理这些包，包括安装、卸载和更新 包。</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3. 管理环境。为什么需要管理环境呢？比如在A项目中用了 Python 2，而新的项目B要求使用 Python 3，而同时安装两个Python版本可能会造成许多混乱和错误。这时候 conda就可以帮助我们 为不同的项目建立不同的运行环境。</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6"/>
          <a:stretch>
            <a:fillRect/>
          </a:stretch>
        </p:blipFill>
        <p:spPr>
          <a:xfrm>
            <a:off x="2890520" y="4690745"/>
            <a:ext cx="5276850" cy="121983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6123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Anaconda</a:t>
            </a:r>
            <a:r>
              <a:rPr lang="zh-CN" altLang="en-US" sz="2400" dirty="0">
                <a:solidFill>
                  <a:srgbClr val="D8422A"/>
                </a:solidFill>
                <a:latin typeface="微软雅黑" panose="020B0503020204020204" pitchFamily="34" charset="-122"/>
                <a:ea typeface="微软雅黑" panose="020B0503020204020204" pitchFamily="34" charset="-122"/>
              </a:rPr>
              <a:t>安装</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sz="1400">
                  <a:latin typeface="楷体" panose="02010609060101010101" charset="-122"/>
                  <a:ea typeface="楷体" panose="02010609060101010101" charset="-122"/>
                  <a:cs typeface="楷体" panose="02010609060101010101" charset="-122"/>
                </a:rPr>
                <a:t>Anaconda</a:t>
              </a:r>
              <a:r>
                <a:rPr lang="zh-CN" sz="1400">
                  <a:latin typeface="楷体" panose="02010609060101010101" charset="-122"/>
                  <a:ea typeface="楷体" panose="02010609060101010101" charset="-122"/>
                  <a:cs typeface="楷体" panose="02010609060101010101" charset="-122"/>
                </a:rPr>
                <a:t>安装</a:t>
              </a:r>
              <a:endParaRPr lang="zh-CN" sz="1400">
                <a:latin typeface="楷体" panose="02010609060101010101" charset="-122"/>
                <a:ea typeface="楷体" panose="02010609060101010101" charset="-122"/>
                <a:cs typeface="楷体" panose="02010609060101010101" charset="-122"/>
              </a:endParaRPr>
            </a:p>
          </p:txBody>
        </p:sp>
      </p:grpSp>
      <p:sp>
        <p:nvSpPr>
          <p:cNvPr id="8" name="文本框 7"/>
          <p:cNvSpPr txBox="1"/>
          <p:nvPr/>
        </p:nvSpPr>
        <p:spPr>
          <a:xfrm>
            <a:off x="572770" y="1179830"/>
            <a:ext cx="3508375" cy="437515"/>
          </a:xfrm>
          <a:prstGeom prst="rect">
            <a:avLst/>
          </a:prstGeom>
          <a:noFill/>
        </p:spPr>
        <p:txBody>
          <a:bodyPr wrap="square" rtlCol="0">
            <a:spAutoFit/>
          </a:bodyPr>
          <a:p>
            <a:pPr fontAlgn="auto">
              <a:lnSpc>
                <a:spcPct val="125000"/>
              </a:lnSpc>
            </a:pPr>
            <a:r>
              <a:rPr>
                <a:latin typeface="Times New Roman" panose="02020603050405020304" pitchFamily="18" charset="0"/>
                <a:ea typeface="微软雅黑" panose="020B0503020204020204" pitchFamily="34" charset="-122"/>
                <a:cs typeface="Times New Roman" panose="02020603050405020304" pitchFamily="18" charset="0"/>
              </a:rPr>
              <a:t>安装Anaconda的步骤如下：</a:t>
            </a: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196340" y="1617345"/>
            <a:ext cx="8956675" cy="78359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1. 在清华大学开源软件镜像站下载Anaconda的对应系统安装包。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清华大学开源软件镜像站：</a:t>
            </a:r>
            <a:r>
              <a:rPr lang="en-US" altLang="zh-CN">
                <a:latin typeface="Times New Roman" panose="02020603050405020304" pitchFamily="18" charset="0"/>
                <a:ea typeface="微软雅黑" panose="020B0503020204020204" pitchFamily="34" charset="-122"/>
                <a:cs typeface="Times New Roman" panose="02020603050405020304" pitchFamily="18" charset="0"/>
                <a:hlinkClick r:id="rId6" action="ppaction://hlinkfile">
                  <a:extLst>
                    <a:ext uri="{DAF060AB-1E55-43B9-8AAB-6FB025537F2F}">
                      <wpsdc:hlinkClr xmlns:wpsdc="http://www.wps.cn/officeDocument/2017/drawingmlCustomData" val="0563C1"/>
                      <wpsdc:folHlinkClr xmlns:wpsdc="http://www.wps.cn/officeDocument/2017/drawingmlCustomData" val="954F72"/>
                      <wpsdc:hlinkUnderline xmlns:wpsdc="http://www.wps.cn/officeDocument/2017/drawingmlCustomData" val="1"/>
                    </a:ext>
                  </a:extLst>
                </a:hlinkClick>
              </a:rPr>
              <a:t>https://mirrors.tuna.tsinghua.edu.cn/anaconda/archive/</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7"/>
          <a:stretch>
            <a:fillRect/>
          </a:stretch>
        </p:blipFill>
        <p:spPr>
          <a:xfrm>
            <a:off x="572770" y="2712720"/>
            <a:ext cx="10843895" cy="23431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6123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Anaconda</a:t>
            </a:r>
            <a:r>
              <a:rPr lang="zh-CN" altLang="en-US" sz="2400" dirty="0">
                <a:solidFill>
                  <a:srgbClr val="D8422A"/>
                </a:solidFill>
                <a:latin typeface="微软雅黑" panose="020B0503020204020204" pitchFamily="34" charset="-122"/>
                <a:ea typeface="微软雅黑" panose="020B0503020204020204" pitchFamily="34" charset="-122"/>
              </a:rPr>
              <a:t>安装</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sz="1400">
                  <a:latin typeface="楷体" panose="02010609060101010101" charset="-122"/>
                  <a:ea typeface="楷体" panose="02010609060101010101" charset="-122"/>
                  <a:cs typeface="楷体" panose="02010609060101010101" charset="-122"/>
                </a:rPr>
                <a:t>Anaconda</a:t>
              </a:r>
              <a:r>
                <a:rPr lang="zh-CN" sz="1400">
                  <a:latin typeface="楷体" panose="02010609060101010101" charset="-122"/>
                  <a:ea typeface="楷体" panose="02010609060101010101" charset="-122"/>
                  <a:cs typeface="楷体" panose="02010609060101010101" charset="-122"/>
                </a:rPr>
                <a:t>安装</a:t>
              </a:r>
              <a:endParaRPr lang="zh-CN" sz="1400">
                <a:latin typeface="楷体" panose="02010609060101010101" charset="-122"/>
                <a:ea typeface="楷体" panose="02010609060101010101" charset="-122"/>
                <a:cs typeface="楷体" panose="02010609060101010101" charset="-122"/>
              </a:endParaRPr>
            </a:p>
          </p:txBody>
        </p:sp>
      </p:grpSp>
      <p:sp>
        <p:nvSpPr>
          <p:cNvPr id="2" name="文本框 1"/>
          <p:cNvSpPr txBox="1"/>
          <p:nvPr/>
        </p:nvSpPr>
        <p:spPr>
          <a:xfrm>
            <a:off x="1252220" y="1337310"/>
            <a:ext cx="8956675" cy="78359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2. 安装Anaconda，在下面这一步中，需要勾选第一个选项，把Anaconda加入环境变量， 这涉及到能否直接在cmd中使用conda、jupyter、ipython等命令。</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6"/>
          <a:stretch>
            <a:fillRect/>
          </a:stretch>
        </p:blipFill>
        <p:spPr>
          <a:xfrm>
            <a:off x="3452495" y="2368550"/>
            <a:ext cx="4916805" cy="38754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6123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Anaconda</a:t>
            </a:r>
            <a:r>
              <a:rPr lang="zh-CN" altLang="en-US" sz="2400" dirty="0">
                <a:solidFill>
                  <a:srgbClr val="D8422A"/>
                </a:solidFill>
                <a:latin typeface="微软雅黑" panose="020B0503020204020204" pitchFamily="34" charset="-122"/>
                <a:ea typeface="微软雅黑" panose="020B0503020204020204" pitchFamily="34" charset="-122"/>
              </a:rPr>
              <a:t>安装</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sz="1400">
                  <a:latin typeface="楷体" panose="02010609060101010101" charset="-122"/>
                  <a:ea typeface="楷体" panose="02010609060101010101" charset="-122"/>
                  <a:cs typeface="楷体" panose="02010609060101010101" charset="-122"/>
                </a:rPr>
                <a:t>Anaconda</a:t>
              </a:r>
              <a:r>
                <a:rPr lang="zh-CN" sz="1400">
                  <a:latin typeface="楷体" panose="02010609060101010101" charset="-122"/>
                  <a:ea typeface="楷体" panose="02010609060101010101" charset="-122"/>
                  <a:cs typeface="楷体" panose="02010609060101010101" charset="-122"/>
                </a:rPr>
                <a:t>安装</a:t>
              </a:r>
              <a:endParaRPr lang="zh-CN" sz="1400">
                <a:latin typeface="楷体" panose="02010609060101010101" charset="-122"/>
                <a:ea typeface="楷体" panose="02010609060101010101" charset="-122"/>
                <a:cs typeface="楷体" panose="02010609060101010101" charset="-122"/>
              </a:endParaRPr>
            </a:p>
          </p:txBody>
        </p:sp>
      </p:grpSp>
      <p:sp>
        <p:nvSpPr>
          <p:cNvPr id="2" name="文本框 1"/>
          <p:cNvSpPr txBox="1"/>
          <p:nvPr/>
        </p:nvSpPr>
        <p:spPr>
          <a:xfrm>
            <a:off x="1252220" y="1337310"/>
            <a:ext cx="8956675" cy="783590"/>
          </a:xfrm>
          <a:prstGeom prst="rect">
            <a:avLst/>
          </a:prstGeom>
          <a:noFill/>
        </p:spPr>
        <p:txBody>
          <a:bodyPr wrap="square" rtlCol="0">
            <a:spAutoFit/>
          </a:bodyPr>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3. 测试安装。打开cmd。分别输入python、ipython、conda、jupyter notebook等命令， 会看到相应的结果，说明安装成功。</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6"/>
          <a:stretch>
            <a:fillRect/>
          </a:stretch>
        </p:blipFill>
        <p:spPr>
          <a:xfrm>
            <a:off x="1252220" y="2716530"/>
            <a:ext cx="9688195" cy="20504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61235" cy="460375"/>
          </a:xfrm>
          <a:prstGeom prst="rect">
            <a:avLst/>
          </a:prstGeom>
          <a:noFill/>
        </p:spPr>
        <p:txBody>
          <a:bodyPr wrap="none" rtlCol="0">
            <a:spAutoFit/>
          </a:bodyPr>
          <a:lstStyle/>
          <a:p>
            <a:r>
              <a:rPr lang="en-US" sz="2400" dirty="0">
                <a:solidFill>
                  <a:srgbClr val="D8422A"/>
                </a:solidFill>
                <a:latin typeface="微软雅黑" panose="020B0503020204020204" pitchFamily="34" charset="-122"/>
                <a:ea typeface="微软雅黑" panose="020B0503020204020204" pitchFamily="34" charset="-122"/>
              </a:rPr>
              <a:t>Anaconda</a:t>
            </a:r>
            <a:r>
              <a:rPr lang="zh-CN" altLang="en-US" sz="2400" dirty="0">
                <a:solidFill>
                  <a:srgbClr val="D8422A"/>
                </a:solidFill>
                <a:latin typeface="微软雅黑" panose="020B0503020204020204" pitchFamily="34" charset="-122"/>
                <a:ea typeface="微软雅黑" panose="020B0503020204020204" pitchFamily="34" charset="-122"/>
              </a:rPr>
              <a:t>安装</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en-US" sz="1400">
                  <a:latin typeface="楷体" panose="02010609060101010101" charset="-122"/>
                  <a:ea typeface="楷体" panose="02010609060101010101" charset="-122"/>
                  <a:cs typeface="楷体" panose="02010609060101010101" charset="-122"/>
                </a:rPr>
                <a:t>Anaconda</a:t>
              </a:r>
              <a:r>
                <a:rPr lang="zh-CN" sz="1400">
                  <a:latin typeface="楷体" panose="02010609060101010101" charset="-122"/>
                  <a:ea typeface="楷体" panose="02010609060101010101" charset="-122"/>
                  <a:cs typeface="楷体" panose="02010609060101010101" charset="-122"/>
                </a:rPr>
                <a:t>安装</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9852025" cy="475615"/>
          </a:xfrm>
          <a:prstGeom prst="rect">
            <a:avLst/>
          </a:prstGeom>
          <a:noFill/>
        </p:spPr>
        <p:txBody>
          <a:bodyPr wrap="square" rtlCol="0" anchor="t">
            <a:spAutoFit/>
          </a:bodyPr>
          <a:p>
            <a:pPr algn="l" eaLnBrk="1">
              <a:lnSpc>
                <a:spcPct val="125000"/>
              </a:lnSpc>
              <a:buClr>
                <a:srgbClr val="FF0000"/>
              </a:buClr>
              <a:buFontTx/>
            </a:pP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后续</a:t>
            </a: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配置</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1245870" y="1614805"/>
            <a:ext cx="7498715" cy="2515235"/>
          </a:xfrm>
          <a:prstGeom prst="rect">
            <a:avLst/>
          </a:prstGeom>
          <a:noFill/>
        </p:spPr>
        <p:txBody>
          <a:bodyPr wrap="square" rtlCol="0">
            <a:spAutoFit/>
          </a:bodyPr>
          <a:p>
            <a:pPr algn="l"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检查conda版本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conda –version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升级当前版本conda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conda update conda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创建一个名为learn，指定Python版本为3.6的虚拟环境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conda create --name learn python=3.6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激活learn虚拟环境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conda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activate learn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删除learn环境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conda remove --name learn –all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fontAlgn="auto">
              <a:lnSpc>
                <a:spcPct val="125000"/>
              </a:lnSpc>
            </a:pPr>
            <a:r>
              <a:rPr lang="zh-CN" altLang="en-US">
                <a:latin typeface="Times New Roman" panose="02020603050405020304" pitchFamily="18" charset="0"/>
                <a:ea typeface="微软雅黑" panose="020B0503020204020204" pitchFamily="34" charset="-122"/>
                <a:cs typeface="Times New Roman" panose="02020603050405020304" pitchFamily="18" charset="0"/>
              </a:rPr>
              <a:t>查看当前所有的虚拟环境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conda env list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12499" y="1986958"/>
            <a:ext cx="8367002" cy="2568378"/>
            <a:chOff x="3364567" y="1733921"/>
            <a:chExt cx="8367002" cy="2568378"/>
          </a:xfrm>
        </p:grpSpPr>
        <p:grpSp>
          <p:nvGrpSpPr>
            <p:cNvPr id="17" name="组合 16"/>
            <p:cNvGrpSpPr/>
            <p:nvPr/>
          </p:nvGrpSpPr>
          <p:grpSpPr>
            <a:xfrm>
              <a:off x="7881586" y="2286599"/>
              <a:ext cx="611451" cy="1949084"/>
              <a:chOff x="10100566" y="2493809"/>
              <a:chExt cx="611451" cy="1949084"/>
            </a:xfrm>
          </p:grpSpPr>
          <p:sp>
            <p:nvSpPr>
              <p:cNvPr id="10" name="椭圆 9"/>
              <p:cNvSpPr/>
              <p:nvPr/>
            </p:nvSpPr>
            <p:spPr>
              <a:xfrm>
                <a:off x="10104830" y="3835706"/>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10100566" y="2493809"/>
                <a:ext cx="487680" cy="46037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06</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2244113"/>
              <a:ext cx="607187" cy="607187"/>
              <a:chOff x="5583547" y="1748914"/>
              <a:chExt cx="607187" cy="607187"/>
            </a:xfrm>
          </p:grpSpPr>
          <p:sp>
            <p:nvSpPr>
              <p:cNvPr id="19" name="椭圆 18"/>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8979951" y="3690913"/>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sym typeface="+mn-ea"/>
                </a:rPr>
                <a:t>深度学习框架简介</a:t>
              </a:r>
              <a:endParaRPr lang="zh-CN" altLang="en-US" sz="2000" dirty="0">
                <a:solidFill>
                  <a:schemeClr val="bg1"/>
                </a:solidFill>
                <a:sym typeface="+mn-ea"/>
              </a:endParaRPr>
            </a:p>
          </p:txBody>
        </p:sp>
        <p:sp>
          <p:nvSpPr>
            <p:cNvPr id="36" name="圆角矩形 35"/>
            <p:cNvSpPr/>
            <p:nvPr/>
          </p:nvSpPr>
          <p:spPr>
            <a:xfrm>
              <a:off x="4461926" y="231183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zh-CN" dirty="0"/>
                <a:t>基础</a:t>
              </a:r>
              <a:r>
                <a:rPr lang="zh-CN" altLang="zh-CN" dirty="0"/>
                <a:t>语法</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25455" y="2253502"/>
              <a:ext cx="607187" cy="607187"/>
              <a:chOff x="5526397" y="1754629"/>
              <a:chExt cx="607187" cy="607187"/>
            </a:xfrm>
          </p:grpSpPr>
          <p:sp>
            <p:nvSpPr>
              <p:cNvPr id="44" name="椭圆 43"/>
              <p:cNvSpPr/>
              <p:nvPr/>
            </p:nvSpPr>
            <p:spPr>
              <a:xfrm>
                <a:off x="5526397" y="175462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589616" y="1828024"/>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22814" y="228750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altLang="en-US" dirty="0">
                  <a:solidFill>
                    <a:srgbClr val="000000"/>
                  </a:solidFill>
                  <a:sym typeface="+mn-ea"/>
                </a:rPr>
                <a:t>Scikit-learn使用</a:t>
              </a:r>
              <a:endParaRPr lang="zh-CN" altLang="en-US" dirty="0">
                <a:solidFill>
                  <a:schemeClr val="tx1"/>
                </a:solidFill>
                <a:sym typeface="+mn-ea"/>
              </a:endParaRPr>
            </a:p>
          </p:txBody>
        </p:sp>
      </p:grpSp>
      <p:sp>
        <p:nvSpPr>
          <p:cNvPr id="5" name="椭圆 4"/>
          <p:cNvSpPr/>
          <p:nvPr/>
        </p:nvSpPr>
        <p:spPr>
          <a:xfrm>
            <a:off x="6367037" y="178079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7" name="文本框 6"/>
          <p:cNvSpPr txBox="1"/>
          <p:nvPr/>
        </p:nvSpPr>
        <p:spPr>
          <a:xfrm>
            <a:off x="6436764" y="1853553"/>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p:txBody>
      </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Matplotlib</a:t>
            </a:r>
            <a:r>
              <a:rPr lang="zh-CN" altLang="en-US" dirty="0">
                <a:sym typeface="+mn-ea"/>
              </a:rPr>
              <a:t>使用</a:t>
            </a:r>
            <a:endParaRPr lang="zh-CN" altLang="zh-CN" dirty="0"/>
          </a:p>
        </p:txBody>
      </p:sp>
      <p:sp>
        <p:nvSpPr>
          <p:cNvPr id="12" name="椭圆 11"/>
          <p:cNvSpPr/>
          <p:nvPr/>
        </p:nvSpPr>
        <p:spPr>
          <a:xfrm>
            <a:off x="1890922" y="177565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1963031" y="1848414"/>
            <a:ext cx="487680" cy="46037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2990821" y="1863055"/>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Python</a:t>
            </a:r>
            <a:r>
              <a:rPr lang="zh-CN" altLang="en-US" dirty="0">
                <a:sym typeface="+mn-ea"/>
              </a:rPr>
              <a:t>语言概述</a:t>
            </a:r>
            <a:endParaRPr lang="zh-CN" altLang="en-US" dirty="0">
              <a:sym typeface="+mn-ea"/>
            </a:endParaRPr>
          </a:p>
        </p:txBody>
      </p:sp>
      <p:sp>
        <p:nvSpPr>
          <p:cNvPr id="49" name="文本框 48"/>
          <p:cNvSpPr txBox="1"/>
          <p:nvPr/>
        </p:nvSpPr>
        <p:spPr>
          <a:xfrm>
            <a:off x="6507091" y="3954709"/>
            <a:ext cx="487680" cy="460375"/>
          </a:xfrm>
          <a:prstGeom prst="rect">
            <a:avLst/>
          </a:prstGeom>
          <a:noFill/>
          <a:ln>
            <a:noFill/>
          </a:ln>
        </p:spPr>
        <p:txBody>
          <a:bodyPr wrap="none" rtlCol="0">
            <a:spAutoFit/>
          </a:bodyPr>
          <a:p>
            <a:pPr algn="just"/>
            <a:r>
              <a:rPr lang="en-US" altLang="zh-CN" sz="2400" dirty="0">
                <a:solidFill>
                  <a:schemeClr val="bg1"/>
                </a:solidFill>
                <a:latin typeface="Times New Roman" panose="02020603050405020304" pitchFamily="18" charset="0"/>
                <a:cs typeface="Times New Roman" panose="02020603050405020304" pitchFamily="18" charset="0"/>
              </a:rPr>
              <a:t>08</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36"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22024" y="1794205"/>
            <a:ext cx="8367002" cy="2761131"/>
            <a:chOff x="3364567" y="1541168"/>
            <a:chExt cx="8367002" cy="2761131"/>
          </a:xfrm>
        </p:grpSpPr>
        <p:sp>
          <p:nvSpPr>
            <p:cNvPr id="10" name="椭圆 9"/>
            <p:cNvSpPr/>
            <p:nvPr/>
          </p:nvSpPr>
          <p:spPr>
            <a:xfrm>
              <a:off x="3378537" y="2237029"/>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grpSp>
          <p:nvGrpSpPr>
            <p:cNvPr id="18" name="组合 17"/>
            <p:cNvGrpSpPr/>
            <p:nvPr/>
          </p:nvGrpSpPr>
          <p:grpSpPr>
            <a:xfrm>
              <a:off x="3364567" y="1541168"/>
              <a:ext cx="607187" cy="1237370"/>
              <a:chOff x="5583547" y="1045969"/>
              <a:chExt cx="607187" cy="1237370"/>
            </a:xfrm>
          </p:grpSpPr>
          <p:sp>
            <p:nvSpPr>
              <p:cNvPr id="19" name="椭圆 18"/>
              <p:cNvSpPr/>
              <p:nvPr/>
            </p:nvSpPr>
            <p:spPr>
              <a:xfrm>
                <a:off x="5583547" y="104596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2965895"/>
              <a:ext cx="607187" cy="607187"/>
              <a:chOff x="5583547" y="1748914"/>
              <a:chExt cx="607187" cy="607187"/>
            </a:xfrm>
          </p:grpSpPr>
          <p:sp>
            <p:nvSpPr>
              <p:cNvPr id="22" name="椭圆 21"/>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grpSp>
          <p:nvGrpSpPr>
            <p:cNvPr id="24" name="组合 23"/>
            <p:cNvGrpSpPr/>
            <p:nvPr/>
          </p:nvGrpSpPr>
          <p:grpSpPr>
            <a:xfrm>
              <a:off x="3364567" y="3695112"/>
              <a:ext cx="607187" cy="607187"/>
              <a:chOff x="5583547" y="1748914"/>
              <a:chExt cx="607187" cy="607187"/>
            </a:xfrm>
          </p:grpSpPr>
          <p:sp>
            <p:nvSpPr>
              <p:cNvPr id="25" name="椭圆 24"/>
              <p:cNvSpPr/>
              <p:nvPr/>
            </p:nvSpPr>
            <p:spPr>
              <a:xfrm>
                <a:off x="5583547" y="1748914"/>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6" name="文本框 25"/>
              <p:cNvSpPr txBox="1"/>
              <p:nvPr/>
            </p:nvSpPr>
            <p:spPr>
              <a:xfrm>
                <a:off x="5653274" y="18216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grpSp>
        <p:grpSp>
          <p:nvGrpSpPr>
            <p:cNvPr id="27" name="组合 26"/>
            <p:cNvGrpSpPr/>
            <p:nvPr/>
          </p:nvGrpSpPr>
          <p:grpSpPr>
            <a:xfrm>
              <a:off x="7882605" y="2905706"/>
              <a:ext cx="607187" cy="607187"/>
              <a:chOff x="5583547" y="3110989"/>
              <a:chExt cx="607187" cy="607187"/>
            </a:xfrm>
          </p:grpSpPr>
          <p:sp>
            <p:nvSpPr>
              <p:cNvPr id="28" name="椭圆 27"/>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9" name="文本框 28"/>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07</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173392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243129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316377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29"/>
            <p:cNvSpPr/>
            <p:nvPr/>
          </p:nvSpPr>
          <p:spPr>
            <a:xfrm>
              <a:off x="4041481" y="3890075"/>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29"/>
            <p:cNvSpPr/>
            <p:nvPr/>
          </p:nvSpPr>
          <p:spPr>
            <a:xfrm>
              <a:off x="8559519" y="310109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49226" y="2316138"/>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dirty="0">
                  <a:solidFill>
                    <a:schemeClr val="bg1"/>
                  </a:solidFill>
                  <a:sym typeface="+mn-ea"/>
                </a:rPr>
                <a:t>Python</a:t>
              </a:r>
              <a:r>
                <a:rPr lang="zh-CN" altLang="zh-CN" sz="2000" dirty="0">
                  <a:sym typeface="+mn-ea"/>
                </a:rPr>
                <a:t>基础语法</a:t>
              </a:r>
              <a:endParaRPr lang="zh-CN" altLang="en-US" sz="2000" dirty="0">
                <a:solidFill>
                  <a:schemeClr val="tx1"/>
                </a:solidFill>
                <a:sym typeface="+mn-ea"/>
              </a:endParaRPr>
            </a:p>
          </p:txBody>
        </p:sp>
        <p:sp>
          <p:nvSpPr>
            <p:cNvPr id="36" name="圆角矩形 35"/>
            <p:cNvSpPr/>
            <p:nvPr/>
          </p:nvSpPr>
          <p:spPr>
            <a:xfrm>
              <a:off x="4440336" y="159936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Python</a:t>
              </a:r>
              <a:r>
                <a:rPr lang="zh-CN" altLang="en-US" dirty="0">
                  <a:solidFill>
                    <a:schemeClr val="tx1"/>
                  </a:solidFill>
                  <a:sym typeface="+mn-ea"/>
                </a:rPr>
                <a:t>语言概述</a:t>
              </a:r>
              <a:endParaRPr lang="zh-CN" altLang="zh-CN" dirty="0"/>
            </a:p>
          </p:txBody>
        </p:sp>
        <p:sp>
          <p:nvSpPr>
            <p:cNvPr id="37" name="圆角矩形 36"/>
            <p:cNvSpPr/>
            <p:nvPr/>
          </p:nvSpPr>
          <p:spPr>
            <a:xfrm>
              <a:off x="4461926" y="3032807"/>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ym typeface="+mn-ea"/>
                </a:rPr>
                <a:t>Numpy</a:t>
              </a:r>
              <a:r>
                <a:rPr lang="zh-CN" altLang="en-US" dirty="0">
                  <a:sym typeface="+mn-ea"/>
                </a:rPr>
                <a:t>使用</a:t>
              </a:r>
              <a:endParaRPr lang="zh-CN" altLang="en-US" dirty="0"/>
            </a:p>
          </p:txBody>
        </p:sp>
        <p:sp>
          <p:nvSpPr>
            <p:cNvPr id="38" name="圆角矩形 37"/>
            <p:cNvSpPr/>
            <p:nvPr/>
          </p:nvSpPr>
          <p:spPr>
            <a:xfrm>
              <a:off x="4461926" y="377137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Pandas</a:t>
              </a:r>
              <a:r>
                <a:rPr lang="zh-CN" altLang="zh-CN" dirty="0"/>
                <a:t>使用</a:t>
              </a:r>
              <a:endParaRPr lang="zh-CN" altLang="zh-CN" dirty="0"/>
            </a:p>
          </p:txBody>
        </p:sp>
        <p:sp>
          <p:nvSpPr>
            <p:cNvPr id="39" name="圆角矩形 38"/>
            <p:cNvSpPr/>
            <p:nvPr/>
          </p:nvSpPr>
          <p:spPr>
            <a:xfrm>
              <a:off x="8979964" y="2976538"/>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Anaconda</a:t>
              </a:r>
              <a:r>
                <a:rPr lang="zh-CN" altLang="zh-CN" dirty="0"/>
                <a:t>安装</a:t>
              </a:r>
              <a:endParaRPr lang="zh-CN" altLang="zh-CN" dirty="0"/>
            </a:p>
          </p:txBody>
        </p:sp>
        <p:grpSp>
          <p:nvGrpSpPr>
            <p:cNvPr id="43" name="组合 42"/>
            <p:cNvGrpSpPr/>
            <p:nvPr/>
          </p:nvGrpSpPr>
          <p:grpSpPr>
            <a:xfrm>
              <a:off x="7882605" y="3609862"/>
              <a:ext cx="607187" cy="607187"/>
              <a:chOff x="5583547" y="3110989"/>
              <a:chExt cx="607187" cy="607187"/>
            </a:xfrm>
          </p:grpSpPr>
          <p:sp>
            <p:nvSpPr>
              <p:cNvPr id="44" name="椭圆 43"/>
              <p:cNvSpPr/>
              <p:nvPr/>
            </p:nvSpPr>
            <p:spPr>
              <a:xfrm>
                <a:off x="5583547" y="311098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5655656" y="3183749"/>
                <a:ext cx="487680" cy="46037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08</a:t>
                </a:r>
                <a:endParaRPr lang="zh-CN" altLang="en-US" sz="2400" dirty="0">
                  <a:latin typeface="Times New Roman" panose="02020603050405020304" pitchFamily="18" charset="0"/>
                  <a:cs typeface="Times New Roman" panose="02020603050405020304" pitchFamily="18" charset="0"/>
                </a:endParaRPr>
              </a:p>
            </p:txBody>
          </p:sp>
        </p:grpSp>
        <p:sp>
          <p:nvSpPr>
            <p:cNvPr id="46" name="右箭头 29"/>
            <p:cNvSpPr/>
            <p:nvPr/>
          </p:nvSpPr>
          <p:spPr>
            <a:xfrm>
              <a:off x="8559519" y="380524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38"/>
            <p:cNvSpPr/>
            <p:nvPr/>
          </p:nvSpPr>
          <p:spPr>
            <a:xfrm>
              <a:off x="8979964" y="368069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en-US" dirty="0">
                  <a:solidFill>
                    <a:schemeClr val="tx1"/>
                  </a:solidFill>
                  <a:sym typeface="+mn-ea"/>
                </a:rPr>
                <a:t>  </a:t>
              </a:r>
              <a:r>
                <a:rPr lang="zh-CN" altLang="en-US" dirty="0">
                  <a:solidFill>
                    <a:schemeClr val="tx1"/>
                  </a:solidFill>
                  <a:sym typeface="+mn-ea"/>
                </a:rPr>
                <a:t>深度学习框架</a:t>
              </a:r>
              <a:r>
                <a:rPr lang="zh-CN" altLang="en-US" dirty="0">
                  <a:solidFill>
                    <a:schemeClr val="tx1"/>
                  </a:solidFill>
                  <a:sym typeface="+mn-ea"/>
                </a:rPr>
                <a:t>简介</a:t>
              </a:r>
              <a:endParaRPr lang="zh-CN" altLang="en-US" dirty="0">
                <a:solidFill>
                  <a:schemeClr val="tx1"/>
                </a:solidFill>
                <a:sym typeface="+mn-ea"/>
              </a:endParaRPr>
            </a:p>
          </p:txBody>
        </p:sp>
      </p:grpSp>
      <p:sp>
        <p:nvSpPr>
          <p:cNvPr id="5" name="椭圆 4"/>
          <p:cNvSpPr/>
          <p:nvPr/>
        </p:nvSpPr>
        <p:spPr>
          <a:xfrm>
            <a:off x="6367037" y="178079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7" name="文本框 6"/>
          <p:cNvSpPr txBox="1"/>
          <p:nvPr/>
        </p:nvSpPr>
        <p:spPr>
          <a:xfrm>
            <a:off x="6436764" y="1853553"/>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05</a:t>
            </a:r>
            <a:endParaRPr lang="zh-CN" altLang="en-US" sz="2400" dirty="0">
              <a:latin typeface="Times New Roman" panose="02020603050405020304" pitchFamily="18" charset="0"/>
              <a:cs typeface="Times New Roman" panose="02020603050405020304" pitchFamily="18" charset="0"/>
            </a:endParaRPr>
          </a:p>
        </p:txBody>
      </p:sp>
      <p:sp>
        <p:nvSpPr>
          <p:cNvPr id="8" name="右箭头 29"/>
          <p:cNvSpPr/>
          <p:nvPr/>
        </p:nvSpPr>
        <p:spPr>
          <a:xfrm>
            <a:off x="7043951" y="1976177"/>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圆角矩形 8"/>
          <p:cNvSpPr/>
          <p:nvPr/>
        </p:nvSpPr>
        <p:spPr>
          <a:xfrm>
            <a:off x="7464396" y="1851625"/>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Matplotlib</a:t>
            </a:r>
            <a:r>
              <a:rPr lang="zh-CN" altLang="en-US" dirty="0">
                <a:sym typeface="+mn-ea"/>
              </a:rPr>
              <a:t>使用</a:t>
            </a:r>
            <a:endParaRPr lang="zh-CN" altLang="zh-CN" dirty="0"/>
          </a:p>
        </p:txBody>
      </p:sp>
      <p:sp>
        <p:nvSpPr>
          <p:cNvPr id="12" name="椭圆 11"/>
          <p:cNvSpPr/>
          <p:nvPr/>
        </p:nvSpPr>
        <p:spPr>
          <a:xfrm>
            <a:off x="6367037" y="2484949"/>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dirty="0"/>
          </a:p>
        </p:txBody>
      </p:sp>
      <p:sp>
        <p:nvSpPr>
          <p:cNvPr id="15" name="文本框 14"/>
          <p:cNvSpPr txBox="1"/>
          <p:nvPr/>
        </p:nvSpPr>
        <p:spPr>
          <a:xfrm>
            <a:off x="6436764" y="2557709"/>
            <a:ext cx="492443" cy="461665"/>
          </a:xfrm>
          <a:prstGeom prst="rect">
            <a:avLst/>
          </a:prstGeom>
          <a:noFill/>
          <a:ln>
            <a:noFill/>
          </a:ln>
        </p:spPr>
        <p:txBody>
          <a:bodyPr wrap="none" rtlCol="0">
            <a:spAutoFit/>
          </a:bodyPr>
          <a:p>
            <a:pPr algn="just"/>
            <a:r>
              <a:rPr lang="en-US" altLang="zh-CN" sz="2400" dirty="0">
                <a:latin typeface="Times New Roman" panose="02020603050405020304" pitchFamily="18" charset="0"/>
                <a:cs typeface="Times New Roman" panose="02020603050405020304" pitchFamily="18" charset="0"/>
              </a:rPr>
              <a:t>06</a:t>
            </a:r>
            <a:endParaRPr lang="zh-CN" altLang="en-US" sz="2400" dirty="0">
              <a:latin typeface="Times New Roman" panose="02020603050405020304" pitchFamily="18" charset="0"/>
              <a:cs typeface="Times New Roman" panose="02020603050405020304" pitchFamily="18" charset="0"/>
            </a:endParaRPr>
          </a:p>
        </p:txBody>
      </p:sp>
      <p:sp>
        <p:nvSpPr>
          <p:cNvPr id="48" name="右箭头 29"/>
          <p:cNvSpPr/>
          <p:nvPr/>
        </p:nvSpPr>
        <p:spPr>
          <a:xfrm>
            <a:off x="7043951" y="2680333"/>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圆角矩形 52"/>
          <p:cNvSpPr/>
          <p:nvPr/>
        </p:nvSpPr>
        <p:spPr>
          <a:xfrm>
            <a:off x="7466936" y="257235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p>
            <a:pPr algn="ctr"/>
            <a:r>
              <a:rPr lang="en-US" altLang="zh-CN" dirty="0">
                <a:sym typeface="+mn-ea"/>
              </a:rPr>
              <a:t>Scikit-learn</a:t>
            </a:r>
            <a:r>
              <a:rPr lang="zh-CN" altLang="en-US" dirty="0">
                <a:sym typeface="+mn-ea"/>
              </a:rPr>
              <a:t>使用</a:t>
            </a:r>
            <a:endParaRPr lang="zh-CN" altLang="en-US" dirty="0">
              <a:sym typeface="+mn-ea"/>
            </a:endParaRPr>
          </a:p>
        </p:txBody>
      </p:sp>
      <p:sp>
        <p:nvSpPr>
          <p:cNvPr id="49" name="文本框 48"/>
          <p:cNvSpPr txBox="1"/>
          <p:nvPr/>
        </p:nvSpPr>
        <p:spPr>
          <a:xfrm>
            <a:off x="1982226" y="1867501"/>
            <a:ext cx="492443" cy="461665"/>
          </a:xfrm>
          <a:prstGeom prst="rect">
            <a:avLst/>
          </a:prstGeom>
          <a:noFill/>
          <a:ln>
            <a:noFill/>
          </a:ln>
        </p:spPr>
        <p:txBody>
          <a:bodyPr wrap="none" rtlCol="0">
            <a:spAutoFit/>
          </a:bodyPr>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0596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深度学习的特点及其编程框架的</a:t>
            </a:r>
            <a:r>
              <a:rPr lang="zh-CN" altLang="en-US" sz="2400" dirty="0">
                <a:solidFill>
                  <a:srgbClr val="D8422A"/>
                </a:solidFill>
                <a:latin typeface="微软雅黑" panose="020B0503020204020204" pitchFamily="34" charset="-122"/>
                <a:ea typeface="微软雅黑" panose="020B0503020204020204" pitchFamily="34" charset="-122"/>
              </a:rPr>
              <a:t>要求</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charset="-122"/>
                  <a:ea typeface="楷体" panose="02010609060101010101" charset="-122"/>
                  <a:cs typeface="楷体" panose="02010609060101010101" charset="-122"/>
                  <a:sym typeface="+mn-ea"/>
                </a:rPr>
                <a:t>深度学习框架简介</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5980" y="1040130"/>
            <a:ext cx="9852025" cy="475615"/>
          </a:xfrm>
          <a:prstGeom prst="rect">
            <a:avLst/>
          </a:prstGeom>
          <a:noFill/>
        </p:spPr>
        <p:txBody>
          <a:bodyPr wrap="square" rtlCol="0" anchor="t">
            <a:spAutoFit/>
          </a:bodyPr>
          <a:p>
            <a:pPr algn="l" eaLnBrk="1">
              <a:lnSpc>
                <a:spcPct val="125000"/>
              </a:lnSpc>
              <a:buClr>
                <a:srgbClr val="FF0000"/>
              </a:buClr>
              <a:buFontTx/>
            </a:pPr>
            <a:r>
              <a:rPr lang="zh-CN"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深度学习的</a:t>
            </a:r>
            <a:r>
              <a:rPr lang="zh-CN"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特点</a:t>
            </a:r>
            <a:endParaRPr lang="zh-CN"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855980" y="4008755"/>
            <a:ext cx="9852025" cy="475615"/>
          </a:xfrm>
          <a:prstGeom prst="rect">
            <a:avLst/>
          </a:prstGeom>
          <a:noFill/>
        </p:spPr>
        <p:txBody>
          <a:bodyPr wrap="square" rtlCol="0" anchor="t">
            <a:spAutoFit/>
          </a:bodyPr>
          <a:p>
            <a:pPr algn="l" eaLnBrk="1">
              <a:lnSpc>
                <a:spcPct val="125000"/>
              </a:lnSpc>
              <a:buClr>
                <a:srgbClr val="FF0000"/>
              </a:buClr>
              <a:buFontTx/>
            </a:pP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深度学习框架应该具备哪些</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功能？</a:t>
            </a:r>
            <a:endPar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1281430" y="1424305"/>
            <a:ext cx="9629140" cy="506730"/>
          </a:xfrm>
          <a:prstGeom prst="rect">
            <a:avLst/>
          </a:prstGeom>
          <a:noFill/>
        </p:spPr>
        <p:txBody>
          <a:bodyPr wrap="square" rtlCol="0">
            <a:spAutoFit/>
          </a:bodyPr>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endParaRPr>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1281430" y="1424305"/>
            <a:ext cx="9629140" cy="2584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非线性：深度学习相当于函数逼近问题，即函数或曲面的拟合。然而这里用作基函数的是非线性的神经网络</a:t>
            </a:r>
            <a:r>
              <a:rPr lang="zh-CN" altLang="en-US">
                <a:latin typeface="Times New Roman" panose="02020603050405020304" pitchFamily="18" charset="0"/>
                <a:ea typeface="微软雅黑" panose="020B0503020204020204" pitchFamily="34" charset="-122"/>
                <a:cs typeface="Times New Roman" panose="02020603050405020304" pitchFamily="18" charset="0"/>
              </a:rPr>
              <a:t>函数；</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复杂性：即要用大量参数来描述，在深度网络场合其个数动辄上万、百万甚至更多，所以需要海量的标注</a:t>
            </a:r>
            <a:r>
              <a:rPr lang="zh-CN" altLang="en-US">
                <a:latin typeface="Times New Roman" panose="02020603050405020304" pitchFamily="18" charset="0"/>
                <a:ea typeface="微软雅黑" panose="020B0503020204020204" pitchFamily="34" charset="-122"/>
                <a:cs typeface="Times New Roman" panose="02020603050405020304" pitchFamily="18" charset="0"/>
              </a:rPr>
              <a:t>数据；</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50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非凸性：低</a:t>
            </a:r>
            <a:r>
              <a:rPr lang="zh-CN" altLang="en-US">
                <a:latin typeface="Times New Roman" panose="02020603050405020304" pitchFamily="18" charset="0"/>
                <a:ea typeface="微软雅黑" panose="020B0503020204020204" pitchFamily="34" charset="-122"/>
                <a:cs typeface="Times New Roman" panose="02020603050405020304" pitchFamily="18" charset="0"/>
              </a:rPr>
              <a:t>维空间中梯度下降时只能保证是局部最优，不能保证是全局最优。高维空间中存在如何逃离鞍点的</a:t>
            </a:r>
            <a:r>
              <a:rPr lang="zh-CN" altLang="en-US">
                <a:latin typeface="Times New Roman" panose="02020603050405020304" pitchFamily="18" charset="0"/>
                <a:ea typeface="微软雅黑" panose="020B0503020204020204" pitchFamily="34" charset="-122"/>
                <a:cs typeface="Times New Roman" panose="02020603050405020304" pitchFamily="18" charset="0"/>
              </a:rPr>
              <a:t>问题；</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9034780" y="4272915"/>
            <a:ext cx="2935605" cy="2004060"/>
          </a:xfrm>
          <a:prstGeom prst="rect">
            <a:avLst/>
          </a:prstGeom>
        </p:spPr>
      </p:pic>
      <p:sp>
        <p:nvSpPr>
          <p:cNvPr id="8" name="文本框 7"/>
          <p:cNvSpPr txBox="1"/>
          <p:nvPr/>
        </p:nvSpPr>
        <p:spPr>
          <a:xfrm>
            <a:off x="1281430" y="4540250"/>
            <a:ext cx="8956675" cy="1822450"/>
          </a:xfrm>
          <a:prstGeom prst="rect">
            <a:avLst/>
          </a:prstGeom>
          <a:noFill/>
        </p:spPr>
        <p:txBody>
          <a:bodyPr wrap="square" rtlCol="0">
            <a:spAutoFit/>
          </a:bodyPr>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方便处理海量数据，</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并能够充分利用计算机的计算资源，例如支持</a:t>
            </a:r>
            <a:r>
              <a:rPr lang="en-US" altLang="zh-CN">
                <a:latin typeface="Times New Roman" panose="02020603050405020304" pitchFamily="18" charset="0"/>
                <a:ea typeface="微软雅黑" panose="020B0503020204020204" pitchFamily="34" charset="-122"/>
                <a:cs typeface="Times New Roman" panose="02020603050405020304" pitchFamily="18" charset="0"/>
              </a:rPr>
              <a:t>GPU</a:t>
            </a:r>
            <a:r>
              <a:rPr lang="zh-CN" altLang="en-US">
                <a:latin typeface="Times New Roman" panose="02020603050405020304" pitchFamily="18" charset="0"/>
                <a:ea typeface="微软雅黑" panose="020B0503020204020204" pitchFamily="34" charset="-122"/>
                <a:cs typeface="Times New Roman" panose="02020603050405020304" pitchFamily="18" charset="0"/>
              </a:rPr>
              <a:t>计算，分布式</a:t>
            </a:r>
            <a:r>
              <a:rPr lang="zh-CN" altLang="en-US">
                <a:latin typeface="Times New Roman" panose="02020603050405020304" pitchFamily="18" charset="0"/>
                <a:ea typeface="微软雅黑" panose="020B0503020204020204" pitchFamily="34" charset="-122"/>
                <a:cs typeface="Times New Roman" panose="02020603050405020304" pitchFamily="18" charset="0"/>
              </a:rPr>
              <a:t>计算；</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zh-CN">
                <a:latin typeface="Times New Roman" panose="02020603050405020304" pitchFamily="18" charset="0"/>
                <a:ea typeface="微软雅黑" panose="020B0503020204020204" pitchFamily="34" charset="-122"/>
                <a:cs typeface="Times New Roman" panose="02020603050405020304" pitchFamily="18" charset="0"/>
                <a:sym typeface="+mn-ea"/>
              </a:rPr>
              <a:t>有简单易用的</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API</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，方便科研人员设计自己的神经网络模型；</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包含丰富的优化、训练</a:t>
            </a:r>
            <a:r>
              <a:rPr lang="zh-CN" altLang="en-US">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支持动态调试，提高科研人员的开发</a:t>
            </a:r>
            <a:r>
              <a:rPr lang="zh-CN" altLang="en-US">
                <a:latin typeface="Times New Roman" panose="02020603050405020304" pitchFamily="18" charset="0"/>
                <a:ea typeface="微软雅黑" panose="020B0503020204020204" pitchFamily="34" charset="-122"/>
                <a:cs typeface="Times New Roman" panose="02020603050405020304" pitchFamily="18" charset="0"/>
              </a:rPr>
              <a:t>效率；</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0116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深度学习框架</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charset="-122"/>
                  <a:ea typeface="楷体" panose="02010609060101010101" charset="-122"/>
                  <a:cs typeface="楷体" panose="02010609060101010101" charset="-122"/>
                </a:rPr>
                <a:t>深度学习框架</a:t>
              </a:r>
              <a:r>
                <a:rPr lang="zh-CN" altLang="en-US" sz="1400">
                  <a:latin typeface="楷体" panose="02010609060101010101" charset="-122"/>
                  <a:ea typeface="楷体" panose="02010609060101010101" charset="-122"/>
                  <a:cs typeface="楷体" panose="02010609060101010101" charset="-122"/>
                </a:rPr>
                <a:t>简介</a:t>
              </a:r>
              <a:endParaRPr lang="zh-CN" altLang="en-US"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9852025" cy="475615"/>
          </a:xfrm>
          <a:prstGeom prst="rect">
            <a:avLst/>
          </a:prstGeom>
          <a:noFill/>
        </p:spPr>
        <p:txBody>
          <a:bodyPr wrap="square" rtlCol="0" anchor="t">
            <a:spAutoFit/>
          </a:bodyPr>
          <a:p>
            <a:pPr algn="l" eaLnBrk="1">
              <a:lnSpc>
                <a:spcPct val="125000"/>
              </a:lnSpc>
              <a:buClr>
                <a:srgbClr val="FF0000"/>
              </a:buClr>
              <a:buFontTx/>
            </a:pP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深度学习框架有</a:t>
            </a:r>
            <a:r>
              <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哪些？TensorFlow，Theano，Keras，Caffe，PyTorch，...</a:t>
            </a:r>
            <a:endParaRPr lang="zh-CN"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2" name="图片 1"/>
          <p:cNvPicPr>
            <a:picLocks noChangeAspect="1"/>
          </p:cNvPicPr>
          <p:nvPr/>
        </p:nvPicPr>
        <p:blipFill>
          <a:blip r:embed="rId6"/>
          <a:stretch>
            <a:fillRect/>
          </a:stretch>
        </p:blipFill>
        <p:spPr>
          <a:xfrm>
            <a:off x="3379470" y="2060575"/>
            <a:ext cx="4925695" cy="31946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498729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主流深度学习框架介绍：</a:t>
            </a:r>
            <a:r>
              <a:rPr lang="en-US" altLang="zh-CN"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TensorFlow</a:t>
            </a:r>
            <a:endParaRPr lang="en-US" altLang="zh-CN"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charset="-122"/>
                  <a:ea typeface="楷体" panose="02010609060101010101" charset="-122"/>
                  <a:cs typeface="楷体" panose="02010609060101010101" charset="-122"/>
                  <a:sym typeface="+mn-ea"/>
                </a:rPr>
                <a:t>深度学习框架简介</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5980" y="1040130"/>
            <a:ext cx="9852025" cy="475615"/>
          </a:xfrm>
          <a:prstGeom prst="rect">
            <a:avLst/>
          </a:prstGeom>
          <a:noFill/>
        </p:spPr>
        <p:txBody>
          <a:bodyPr wrap="square" rtlCol="0" anchor="t">
            <a:spAutoFit/>
          </a:bodyPr>
          <a:p>
            <a:pPr algn="l" eaLnBrk="1">
              <a:lnSpc>
                <a:spcPct val="125000"/>
              </a:lnSpc>
              <a:buClr>
                <a:srgbClr val="FF0000"/>
              </a:buClr>
              <a:buFontTx/>
            </a:pPr>
            <a:r>
              <a:rPr lang="en-US" altLang="zh-CN"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TensorFlow</a:t>
            </a:r>
            <a:r>
              <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简介</a:t>
            </a:r>
            <a:endParaRPr lang="zh-CN" alt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1281430" y="1424305"/>
            <a:ext cx="9629140" cy="2168525"/>
          </a:xfrm>
          <a:prstGeom prst="rect">
            <a:avLst/>
          </a:prstGeom>
          <a:noFill/>
        </p:spPr>
        <p:txBody>
          <a:bodyPr wrap="square" rtlCol="0">
            <a:spAutoFit/>
          </a:bodyPr>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谷歌大脑自2011年成立起开展了面向科学研究和谷歌产品开发的大规模深度学习应用研究，其早期工作即是TensorFlow的前身DistBelief</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2015年11月，在DistBelief的基础上，谷歌大脑完成了对</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第二代机器学习系统</a:t>
            </a:r>
            <a:r>
              <a:rPr lang="en-US" altLang="zh-CN">
                <a:latin typeface="Times New Roman" panose="02020603050405020304" pitchFamily="18" charset="0"/>
                <a:ea typeface="微软雅黑" panose="020B0503020204020204" pitchFamily="34" charset="-122"/>
                <a:cs typeface="Times New Roman" panose="02020603050405020304" pitchFamily="18" charset="0"/>
              </a:rPr>
              <a:t>”</a:t>
            </a:r>
            <a:r>
              <a:rPr lang="zh-CN" altLang="en-US">
                <a:latin typeface="Times New Roman" panose="02020603050405020304" pitchFamily="18" charset="0"/>
                <a:ea typeface="微软雅黑" panose="020B0503020204020204" pitchFamily="34" charset="-122"/>
                <a:cs typeface="Times New Roman" panose="02020603050405020304" pitchFamily="18" charset="0"/>
              </a:rPr>
              <a:t>TensorFlow的开发并对代码开源。</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a:latin typeface="Times New Roman" panose="02020603050405020304" pitchFamily="18" charset="0"/>
                <a:ea typeface="微软雅黑" panose="020B0503020204020204" pitchFamily="34" charset="-122"/>
                <a:cs typeface="Times New Roman" panose="02020603050405020304" pitchFamily="18" charset="0"/>
              </a:rPr>
              <a:t>谷歌</a:t>
            </a:r>
            <a:r>
              <a:rPr lang="zh-CN" altLang="en-US">
                <a:latin typeface="Times New Roman" panose="02020603050405020304" pitchFamily="18" charset="0"/>
                <a:ea typeface="微软雅黑" panose="020B0503020204020204" pitchFamily="34" charset="-122"/>
                <a:cs typeface="Times New Roman" panose="02020603050405020304" pitchFamily="18" charset="0"/>
              </a:rPr>
              <a:t>于 2019 年 9 月发布了 TensorFlow 的更新版本，命名为 </a:t>
            </a:r>
            <a:r>
              <a:rPr lang="zh-CN" altLang="en-US">
                <a:solidFill>
                  <a:srgbClr val="DF452B"/>
                </a:solidFill>
                <a:latin typeface="Times New Roman" panose="02020603050405020304" pitchFamily="18" charset="0"/>
                <a:ea typeface="微软雅黑" panose="020B0503020204020204" pitchFamily="34" charset="-122"/>
                <a:cs typeface="Times New Roman" panose="02020603050405020304" pitchFamily="18" charset="0"/>
              </a:rPr>
              <a:t>TensorFlow 2.0</a:t>
            </a:r>
            <a:r>
              <a:rPr lang="zh-CN" altLang="en-US">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855980" y="3648710"/>
            <a:ext cx="9852025" cy="475615"/>
          </a:xfrm>
          <a:prstGeom prst="rect">
            <a:avLst/>
          </a:prstGeom>
          <a:noFill/>
        </p:spPr>
        <p:txBody>
          <a:bodyPr wrap="square" rtlCol="0" anchor="t">
            <a:spAutoFit/>
          </a:bodyPr>
          <a:p>
            <a:pPr algn="l" eaLnBrk="1">
              <a:lnSpc>
                <a:spcPct val="125000"/>
              </a:lnSpc>
              <a:buClr>
                <a:srgbClr val="FF0000"/>
              </a:buClr>
              <a:buFontTx/>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优势</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和特点</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5" name="文本框 4"/>
          <p:cNvSpPr txBox="1"/>
          <p:nvPr/>
        </p:nvSpPr>
        <p:spPr>
          <a:xfrm>
            <a:off x="1416685" y="4124325"/>
            <a:ext cx="8956675" cy="1822450"/>
          </a:xfrm>
          <a:prstGeom prst="rect">
            <a:avLst/>
          </a:prstGeom>
          <a:noFill/>
        </p:spPr>
        <p:txBody>
          <a:bodyPr wrap="square" rtlCol="0">
            <a:spAutoFit/>
          </a:bodyPr>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API 稳定，兼容性好，可以与</a:t>
            </a:r>
            <a:r>
              <a:rPr lang="en-US" altLang="en-US">
                <a:latin typeface="Times New Roman" panose="02020603050405020304" pitchFamily="18" charset="0"/>
                <a:ea typeface="微软雅黑" panose="020B0503020204020204" pitchFamily="34" charset="-122"/>
                <a:cs typeface="Times New Roman" panose="02020603050405020304" pitchFamily="18" charset="0"/>
              </a:rPr>
              <a:t>Numpy</a:t>
            </a:r>
            <a:r>
              <a:rPr lang="zh-CN" altLang="en-US">
                <a:latin typeface="Times New Roman" panose="02020603050405020304" pitchFamily="18" charset="0"/>
                <a:ea typeface="微软雅黑" panose="020B0503020204020204" pitchFamily="34" charset="-122"/>
                <a:cs typeface="Times New Roman" panose="02020603050405020304" pitchFamily="18" charset="0"/>
              </a:rPr>
              <a:t>完美结合；</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编译时间短；</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便携、高效、可扩展，能</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在</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不同计算机</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（电脑、手机、平板等）</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上运行</a:t>
            </a: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en-US">
                <a:latin typeface="Times New Roman" panose="02020603050405020304" pitchFamily="18" charset="0"/>
                <a:ea typeface="微软雅黑" panose="020B0503020204020204" pitchFamily="34" charset="-122"/>
                <a:cs typeface="Times New Roman" panose="02020603050405020304" pitchFamily="18" charset="0"/>
              </a:rPr>
              <a:t>巨大、活跃的社区；</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zh-CN" altLang="zh-CN">
                <a:latin typeface="Times New Roman" panose="02020603050405020304" pitchFamily="18" charset="0"/>
                <a:ea typeface="微软雅黑" panose="020B0503020204020204" pitchFamily="34" charset="-122"/>
                <a:cs typeface="Times New Roman" panose="02020603050405020304" pitchFamily="18" charset="0"/>
              </a:rPr>
              <a:t>由谷歌开发、维护，因此可以保障支持、开发的持续性；</a:t>
            </a:r>
            <a:endParaRPr lang="zh-CN" alt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6"/>
          <a:stretch>
            <a:fillRect/>
          </a:stretch>
        </p:blipFill>
        <p:spPr>
          <a:xfrm>
            <a:off x="7754620" y="3592830"/>
            <a:ext cx="3723005" cy="11068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4483735"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主流深度学习框架介绍：</a:t>
            </a:r>
            <a:r>
              <a:rPr lang="en-US" altLang="zh-CN"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Pytorch</a:t>
            </a:r>
            <a:endParaRPr lang="en-US" altLang="zh-CN"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charset="-122"/>
                  <a:ea typeface="楷体" panose="02010609060101010101" charset="-122"/>
                  <a:cs typeface="楷体" panose="02010609060101010101" charset="-122"/>
                  <a:sym typeface="+mn-ea"/>
                </a:rPr>
                <a:t>深度学习框架简介</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9852025" cy="475615"/>
          </a:xfrm>
          <a:prstGeom prst="rect">
            <a:avLst/>
          </a:prstGeom>
          <a:noFill/>
        </p:spPr>
        <p:txBody>
          <a:bodyPr wrap="square" rtlCol="0" anchor="t">
            <a:spAutoFit/>
          </a:bodyPr>
          <a:p>
            <a:pPr algn="l" eaLnBrk="1">
              <a:lnSpc>
                <a:spcPct val="125000"/>
              </a:lnSpc>
              <a:buClr>
                <a:srgbClr val="FF0000"/>
              </a:buClr>
              <a:buFontTx/>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Pytorch</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简介</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 name="文本框 1"/>
          <p:cNvSpPr txBox="1"/>
          <p:nvPr/>
        </p:nvSpPr>
        <p:spPr>
          <a:xfrm>
            <a:off x="855980" y="3385820"/>
            <a:ext cx="9852025" cy="475615"/>
          </a:xfrm>
          <a:prstGeom prst="rect">
            <a:avLst/>
          </a:prstGeom>
          <a:noFill/>
        </p:spPr>
        <p:txBody>
          <a:bodyPr wrap="square" rtlCol="0" anchor="t">
            <a:spAutoFit/>
          </a:bodyPr>
          <a:p>
            <a:pPr algn="l" eaLnBrk="1">
              <a:lnSpc>
                <a:spcPct val="125000"/>
              </a:lnSpc>
              <a:buClr>
                <a:srgbClr val="FF0000"/>
              </a:buClr>
              <a:buFontTx/>
            </a:pP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优势</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和特点</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1304290" y="3992245"/>
            <a:ext cx="8956675" cy="1822450"/>
          </a:xfrm>
          <a:prstGeom prst="rect">
            <a:avLst/>
          </a:prstGeom>
          <a:noFill/>
        </p:spPr>
        <p:txBody>
          <a:bodyPr wrap="square" rtlCol="0">
            <a:spAutoFit/>
          </a:bodyPr>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rPr>
              <a:t>Python优先支持策略（上手快，代码简洁高效）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rPr>
              <a:t>支持动态图（更灵活）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rPr>
              <a:t>Debug方便：调试PyTorch就像调试 Python 代码一样简单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rPr>
              <a:t>文档规范：https://pytorch.org/docs/stable/index.html可查各版本文档 </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fontAlgn="auto">
              <a:lnSpc>
                <a:spcPct val="125000"/>
              </a:lnSpc>
              <a:buFont typeface="Arial" panose="020B0604020202020204" pitchFamily="34" charset="0"/>
              <a:buChar char="•"/>
            </a:pPr>
            <a:r>
              <a:rPr lang="en-US" altLang="zh-CN">
                <a:latin typeface="Times New Roman" panose="02020603050405020304" pitchFamily="18" charset="0"/>
                <a:ea typeface="微软雅黑" panose="020B0503020204020204" pitchFamily="34" charset="-122"/>
                <a:cs typeface="Times New Roman" panose="02020603050405020304" pitchFamily="18" charset="0"/>
              </a:rPr>
              <a:t>社区活跃、开发者众多</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1078865" y="1490345"/>
            <a:ext cx="9629140" cy="1753235"/>
          </a:xfrm>
          <a:prstGeom prst="rect">
            <a:avLst/>
          </a:prstGeom>
          <a:noFill/>
        </p:spPr>
        <p:txBody>
          <a:bodyPr wrap="square" rtlCol="0">
            <a:spAutoFit/>
          </a:bodyPr>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2017</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a:latin typeface="Times New Roman" panose="02020603050405020304" pitchFamily="18" charset="0"/>
                <a:ea typeface="微软雅黑" panose="020B0503020204020204" pitchFamily="34" charset="-122"/>
                <a:cs typeface="Times New Roman" panose="02020603050405020304" pitchFamily="18" charset="0"/>
              </a:rPr>
              <a:t>月，</a:t>
            </a:r>
            <a:r>
              <a:rPr>
                <a:latin typeface="Times New Roman" panose="02020603050405020304" pitchFamily="18" charset="0"/>
                <a:ea typeface="微软雅黑" panose="020B0503020204020204" pitchFamily="34" charset="-122"/>
                <a:cs typeface="Times New Roman" panose="02020603050405020304" pitchFamily="18" charset="0"/>
              </a:rPr>
              <a:t>由Facebook人工智能研究院（FAIR）基于Torch推出了PyTorch。它是一个基于Python的</a:t>
            </a:r>
            <a:r>
              <a:rPr lang="zh-CN">
                <a:latin typeface="Times New Roman" panose="02020603050405020304" pitchFamily="18" charset="0"/>
                <a:ea typeface="微软雅黑" panose="020B0503020204020204" pitchFamily="34" charset="-122"/>
                <a:cs typeface="Times New Roman" panose="02020603050405020304" pitchFamily="18" charset="0"/>
              </a:rPr>
              <a:t>开源机器学习框架</a:t>
            </a:r>
            <a:r>
              <a:rPr>
                <a:latin typeface="Times New Roman" panose="02020603050405020304" pitchFamily="18" charset="0"/>
                <a:ea typeface="微软雅黑" panose="020B0503020204020204" pitchFamily="34" charset="-122"/>
                <a:cs typeface="Times New Roman" panose="02020603050405020304" pitchFamily="18" charset="0"/>
              </a:rPr>
              <a:t>，提供两个高级功能：</a:t>
            </a:r>
            <a:endParaRPr>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50000"/>
              </a:lnSpc>
              <a:buFont typeface="Arial" panose="020B0604020202020204" pitchFamily="34" charset="0"/>
              <a:buAutoNum type="arabicPeriod"/>
            </a:pPr>
            <a:r>
              <a:rPr>
                <a:latin typeface="Times New Roman" panose="02020603050405020304" pitchFamily="18" charset="0"/>
                <a:ea typeface="微软雅黑" panose="020B0503020204020204" pitchFamily="34" charset="-122"/>
                <a:cs typeface="Times New Roman" panose="02020603050405020304" pitchFamily="18" charset="0"/>
              </a:rPr>
              <a:t>通过图形处理单元(GPU)进行强大加速的张量计算（如NumPy）</a:t>
            </a:r>
            <a:r>
              <a:rPr lang="zh-CN">
                <a:latin typeface="Times New Roman" panose="02020603050405020304" pitchFamily="18" charset="0"/>
                <a:ea typeface="微软雅黑" panose="020B0503020204020204" pitchFamily="34" charset="-122"/>
                <a:cs typeface="Times New Roman" panose="02020603050405020304" pitchFamily="18" charset="0"/>
              </a:rPr>
              <a:t>；</a:t>
            </a:r>
            <a:endParaRPr>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50000"/>
              </a:lnSpc>
              <a:buFont typeface="Arial" panose="020B0604020202020204" pitchFamily="34" charset="0"/>
              <a:buAutoNum type="arabicPeriod"/>
            </a:pPr>
            <a:r>
              <a:rPr>
                <a:latin typeface="Times New Roman" panose="02020603050405020304" pitchFamily="18" charset="0"/>
                <a:ea typeface="微软雅黑" panose="020B0503020204020204" pitchFamily="34" charset="-122"/>
                <a:cs typeface="Times New Roman" panose="02020603050405020304" pitchFamily="18" charset="0"/>
              </a:rPr>
              <a:t>建立在基于类型的自动微分系统上的深度神经网络</a:t>
            </a:r>
            <a:r>
              <a:rPr lang="zh-CN">
                <a:latin typeface="Times New Roman" panose="02020603050405020304" pitchFamily="18" charset="0"/>
                <a:ea typeface="微软雅黑" panose="020B0503020204020204" pitchFamily="34" charset="-122"/>
                <a:cs typeface="Times New Roman" panose="02020603050405020304" pitchFamily="18" charset="0"/>
              </a:rPr>
              <a:t>；</a:t>
            </a:r>
            <a:endParaRPr 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8720455" y="4415155"/>
            <a:ext cx="3152775" cy="1343025"/>
          </a:xfrm>
          <a:prstGeom prst="rect">
            <a:avLst/>
          </a:prstGeom>
        </p:spPr>
      </p:pic>
      <p:sp>
        <p:nvSpPr>
          <p:cNvPr id="10" name="文本框 9"/>
          <p:cNvSpPr txBox="1"/>
          <p:nvPr/>
        </p:nvSpPr>
        <p:spPr>
          <a:xfrm>
            <a:off x="1079500" y="1490345"/>
            <a:ext cx="9629140" cy="1753235"/>
          </a:xfrm>
          <a:prstGeom prst="rect">
            <a:avLst/>
          </a:prstGeom>
          <a:noFill/>
        </p:spPr>
        <p:txBody>
          <a:bodyPr wrap="square" rtlCol="0">
            <a:spAutoFit/>
          </a:bodyPr>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2017</a:t>
            </a:r>
            <a:r>
              <a:rPr lang="zh-CN" altLang="en-US">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a:latin typeface="Times New Roman" panose="02020603050405020304" pitchFamily="18" charset="0"/>
                <a:ea typeface="微软雅黑" panose="020B0503020204020204" pitchFamily="34" charset="-122"/>
                <a:cs typeface="Times New Roman" panose="02020603050405020304" pitchFamily="18" charset="0"/>
              </a:rPr>
              <a:t>月，</a:t>
            </a:r>
            <a:r>
              <a:rPr>
                <a:latin typeface="Times New Roman" panose="02020603050405020304" pitchFamily="18" charset="0"/>
                <a:ea typeface="微软雅黑" panose="020B0503020204020204" pitchFamily="34" charset="-122"/>
                <a:cs typeface="Times New Roman" panose="02020603050405020304" pitchFamily="18" charset="0"/>
              </a:rPr>
              <a:t>由Facebook人工智能研究院（FAIR）基于Torch推出了PyTorch。它是一个基于Python的</a:t>
            </a:r>
            <a:r>
              <a:rPr lang="zh-CN">
                <a:latin typeface="Times New Roman" panose="02020603050405020304" pitchFamily="18" charset="0"/>
                <a:ea typeface="微软雅黑" panose="020B0503020204020204" pitchFamily="34" charset="-122"/>
                <a:cs typeface="Times New Roman" panose="02020603050405020304" pitchFamily="18" charset="0"/>
              </a:rPr>
              <a:t>开源机器学习框架</a:t>
            </a:r>
            <a:r>
              <a:rPr>
                <a:latin typeface="Times New Roman" panose="02020603050405020304" pitchFamily="18" charset="0"/>
                <a:ea typeface="微软雅黑" panose="020B0503020204020204" pitchFamily="34" charset="-122"/>
                <a:cs typeface="Times New Roman" panose="02020603050405020304" pitchFamily="18" charset="0"/>
              </a:rPr>
              <a:t>，提供两个高级功能：</a:t>
            </a:r>
            <a:endParaRPr>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50000"/>
              </a:lnSpc>
              <a:buFont typeface="Arial" panose="020B0604020202020204" pitchFamily="34" charset="0"/>
              <a:buAutoNum type="arabicPeriod"/>
            </a:pPr>
            <a:r>
              <a:rPr>
                <a:latin typeface="Times New Roman" panose="02020603050405020304" pitchFamily="18" charset="0"/>
                <a:ea typeface="微软雅黑" panose="020B0503020204020204" pitchFamily="34" charset="-122"/>
                <a:cs typeface="Times New Roman" panose="02020603050405020304" pitchFamily="18" charset="0"/>
              </a:rPr>
              <a:t>通过图形处理单元(GPU)进行强大加速的张量计算（如NumPy）</a:t>
            </a:r>
            <a:r>
              <a:rPr lang="zh-CN">
                <a:latin typeface="Times New Roman" panose="02020603050405020304" pitchFamily="18" charset="0"/>
                <a:ea typeface="微软雅黑" panose="020B0503020204020204" pitchFamily="34" charset="-122"/>
                <a:cs typeface="Times New Roman" panose="02020603050405020304" pitchFamily="18" charset="0"/>
              </a:rPr>
              <a:t>；</a:t>
            </a:r>
            <a:endParaRPr>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fontAlgn="auto">
              <a:lnSpc>
                <a:spcPct val="150000"/>
              </a:lnSpc>
              <a:buFont typeface="Arial" panose="020B0604020202020204" pitchFamily="34" charset="0"/>
              <a:buAutoNum type="arabicPeriod"/>
            </a:pPr>
            <a:r>
              <a:rPr>
                <a:latin typeface="Times New Roman" panose="02020603050405020304" pitchFamily="18" charset="0"/>
                <a:ea typeface="微软雅黑" panose="020B0503020204020204" pitchFamily="34" charset="-122"/>
                <a:cs typeface="Times New Roman" panose="02020603050405020304" pitchFamily="18" charset="0"/>
              </a:rPr>
              <a:t>建立在基于类型的自动微分系统上的深度神经网络</a:t>
            </a:r>
            <a:r>
              <a:rPr lang="zh-CN">
                <a:latin typeface="Times New Roman" panose="02020603050405020304" pitchFamily="18" charset="0"/>
                <a:ea typeface="微软雅黑" panose="020B0503020204020204" pitchFamily="34" charset="-122"/>
                <a:cs typeface="Times New Roman" panose="02020603050405020304" pitchFamily="18" charset="0"/>
              </a:rPr>
              <a:t>；</a:t>
            </a:r>
            <a:endParaRPr lang="zh-CN">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826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19430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主流深度学习框架介绍：</a:t>
            </a:r>
            <a:r>
              <a:rPr lang="en-US" altLang="en-US"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rPr>
              <a:t>PaddlePaddle</a:t>
            </a:r>
            <a:endParaRPr lang="en-US" altLang="en-US" sz="2400"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nvGrpSpPr>
          <p:cNvPr id="23" name="组合 22"/>
          <p:cNvGrpSpPr/>
          <p:nvPr/>
        </p:nvGrpSpPr>
        <p:grpSpPr>
          <a:xfrm>
            <a:off x="3529330" y="6457950"/>
            <a:ext cx="8289925" cy="306705"/>
            <a:chOff x="5558" y="10170"/>
            <a:chExt cx="13055" cy="483"/>
          </a:xfrm>
        </p:grpSpPr>
        <p:cxnSp>
          <p:nvCxnSpPr>
            <p:cNvPr id="24" name="直接连接符 23"/>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5" name="文本框 24"/>
            <p:cNvSpPr txBox="1"/>
            <p:nvPr/>
          </p:nvSpPr>
          <p:spPr>
            <a:xfrm>
              <a:off x="15667" y="10170"/>
              <a:ext cx="2946" cy="483"/>
            </a:xfrm>
            <a:prstGeom prst="rect">
              <a:avLst/>
            </a:prstGeom>
            <a:noFill/>
          </p:spPr>
          <p:txBody>
            <a:bodyPr wrap="square" rtlCol="0">
              <a:spAutoFit/>
            </a:bodyPr>
            <a:p>
              <a:pPr algn="r"/>
              <a:r>
                <a:rPr lang="zh-CN" altLang="en-US" sz="1400">
                  <a:latin typeface="楷体" panose="02010609060101010101" charset="-122"/>
                  <a:ea typeface="楷体" panose="02010609060101010101" charset="-122"/>
                  <a:cs typeface="楷体" panose="02010609060101010101" charset="-122"/>
                  <a:sym typeface="+mn-ea"/>
                </a:rPr>
                <a:t>深度学习框架简介</a:t>
              </a:r>
              <a:endParaRPr lang="zh-CN" sz="1400">
                <a:latin typeface="楷体" panose="02010609060101010101" charset="-122"/>
                <a:ea typeface="楷体" panose="02010609060101010101" charset="-122"/>
                <a:cs typeface="楷体" panose="02010609060101010101" charset="-122"/>
              </a:endParaRPr>
            </a:p>
          </p:txBody>
        </p:sp>
      </p:grpSp>
      <p:sp>
        <p:nvSpPr>
          <p:cNvPr id="16" name="文本框 15"/>
          <p:cNvSpPr txBox="1"/>
          <p:nvPr/>
        </p:nvSpPr>
        <p:spPr>
          <a:xfrm>
            <a:off x="856615" y="1014730"/>
            <a:ext cx="9852025" cy="475615"/>
          </a:xfrm>
          <a:prstGeom prst="rect">
            <a:avLst/>
          </a:prstGeom>
          <a:noFill/>
        </p:spPr>
        <p:txBody>
          <a:bodyPr wrap="square" rtlCol="0" anchor="t">
            <a:spAutoFit/>
          </a:bodyPr>
          <a:p>
            <a:pPr algn="l" eaLnBrk="1">
              <a:lnSpc>
                <a:spcPct val="125000"/>
              </a:lnSpc>
              <a:buClr>
                <a:srgbClr val="FF0000"/>
              </a:buClr>
              <a:buFontTx/>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sym typeface="+mn-ea"/>
              </a:rPr>
              <a:t>PaddlePaddle</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rPr>
              <a:t>飞桨）</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0" name="文本框 9"/>
          <p:cNvSpPr txBox="1"/>
          <p:nvPr/>
        </p:nvSpPr>
        <p:spPr>
          <a:xfrm>
            <a:off x="1079500" y="1490345"/>
            <a:ext cx="9629140" cy="922020"/>
          </a:xfrm>
          <a:prstGeom prst="rect">
            <a:avLst/>
          </a:prstGeom>
          <a:noFill/>
        </p:spPr>
        <p:txBody>
          <a:bodyPr wrap="square" rtlCol="0">
            <a:spAutoFit/>
          </a:bodyPr>
          <a:p>
            <a:pPr indent="0" fontAlgn="auto">
              <a:lnSpc>
                <a:spcPct val="150000"/>
              </a:lnSpc>
              <a:buFont typeface="Arial" panose="020B0604020202020204" pitchFamily="34" charset="0"/>
              <a:buNone/>
            </a:pPr>
            <a:r>
              <a:rPr lang="en-US" altLang="zh-CN">
                <a:latin typeface="Times New Roman" panose="02020603050405020304" pitchFamily="18" charset="0"/>
                <a:ea typeface="微软雅黑" panose="020B0503020204020204" pitchFamily="34" charset="-122"/>
                <a:cs typeface="Times New Roman" panose="02020603050405020304" pitchFamily="18" charset="0"/>
              </a:rPr>
              <a:t>        百度</a:t>
            </a:r>
            <a:r>
              <a:rPr lang="zh-CN" altLang="en-US">
                <a:latin typeface="Times New Roman" panose="02020603050405020304" pitchFamily="18" charset="0"/>
                <a:ea typeface="微软雅黑" panose="020B0503020204020204" pitchFamily="34" charset="-122"/>
                <a:cs typeface="Times New Roman" panose="02020603050405020304" pitchFamily="18" charset="0"/>
              </a:rPr>
              <a:t>开发的</a:t>
            </a:r>
            <a:r>
              <a:rPr lang="en-US" altLang="zh-CN">
                <a:latin typeface="Times New Roman" panose="02020603050405020304" pitchFamily="18" charset="0"/>
                <a:ea typeface="微软雅黑" panose="020B0503020204020204" pitchFamily="34" charset="-122"/>
                <a:cs typeface="Times New Roman" panose="02020603050405020304" pitchFamily="18" charset="0"/>
              </a:rPr>
              <a:t>集深度学习核心训练和推理框架、基础模型库、端到端开发套件、丰富的工具组件于一体，是中国首个自主研发、功能完备、开源开放的产业级深度学习平台。</a:t>
            </a:r>
            <a:endParaRPr lang="zh-CN">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6"/>
          <a:stretch>
            <a:fillRect/>
          </a:stretch>
        </p:blipFill>
        <p:spPr>
          <a:xfrm>
            <a:off x="1557655" y="2412365"/>
            <a:ext cx="8449310" cy="395351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91515" y="1151890"/>
            <a:ext cx="10315575" cy="968375"/>
          </a:xfrm>
          <a:prstGeom prst="rect">
            <a:avLst/>
          </a:prstGeom>
          <a:noFill/>
        </p:spPr>
        <p:txBody>
          <a:bodyPr wrap="square" rtlCol="0">
            <a:spAutoFit/>
          </a:bodyPr>
          <a:p>
            <a:pPr fontAlgn="auto">
              <a:lnSpc>
                <a:spcPct val="150000"/>
              </a:lnSpc>
            </a:pPr>
            <a:r>
              <a:rPr lang="en-US" altLang="en-US" sz="2000">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种</a:t>
            </a:r>
            <a:r>
              <a:rPr lang="zh-CN" altLang="en-US" sz="2000">
                <a:solidFill>
                  <a:srgbClr val="DF452B"/>
                </a:solidFill>
                <a:latin typeface="微软雅黑" panose="020B0503020204020204" pitchFamily="34" charset="-122"/>
                <a:ea typeface="微软雅黑" panose="020B0503020204020204" pitchFamily="34" charset="-122"/>
                <a:cs typeface="微软雅黑" panose="020B0503020204020204" pitchFamily="34" charset="-122"/>
              </a:rPr>
              <a:t>标准数据类型</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Numbers</a:t>
            </a:r>
            <a:r>
              <a:rPr lang="zh-CN" altLang="zh-CN">
                <a:latin typeface="微软雅黑" panose="020B0503020204020204" pitchFamily="34" charset="-122"/>
                <a:ea typeface="微软雅黑" panose="020B0503020204020204" pitchFamily="34" charset="-122"/>
                <a:cs typeface="微软雅黑" panose="020B0503020204020204" pitchFamily="34" charset="-122"/>
              </a:rPr>
              <a:t>（数字）、</a:t>
            </a:r>
            <a:r>
              <a:rPr lang="en-US" altLang="zh-CN">
                <a:latin typeface="微软雅黑" panose="020B0503020204020204" pitchFamily="34" charset="-122"/>
                <a:ea typeface="微软雅黑" panose="020B0503020204020204" pitchFamily="34" charset="-122"/>
                <a:cs typeface="微软雅黑" panose="020B0503020204020204" pitchFamily="34" charset="-122"/>
              </a:rPr>
              <a:t>String</a:t>
            </a:r>
            <a:r>
              <a:rPr lang="zh-CN" altLang="zh-CN">
                <a:latin typeface="微软雅黑" panose="020B0503020204020204" pitchFamily="34" charset="-122"/>
                <a:ea typeface="微软雅黑" panose="020B0503020204020204" pitchFamily="34" charset="-122"/>
                <a:cs typeface="微软雅黑" panose="020B0503020204020204" pitchFamily="34" charset="-122"/>
              </a:rPr>
              <a:t>（字符串）、</a:t>
            </a:r>
            <a:r>
              <a:rPr lang="en-US" altLang="zh-CN">
                <a:latin typeface="微软雅黑" panose="020B0503020204020204" pitchFamily="34" charset="-122"/>
                <a:ea typeface="微软雅黑" panose="020B0503020204020204" pitchFamily="34" charset="-122"/>
                <a:cs typeface="微软雅黑" panose="020B0503020204020204" pitchFamily="34" charset="-122"/>
              </a:rPr>
              <a:t>List</a:t>
            </a:r>
            <a:r>
              <a:rPr lang="zh-CN" altLang="zh-CN">
                <a:latin typeface="微软雅黑" panose="020B0503020204020204" pitchFamily="34" charset="-122"/>
                <a:ea typeface="微软雅黑" panose="020B0503020204020204" pitchFamily="34" charset="-122"/>
                <a:cs typeface="微软雅黑" panose="020B0503020204020204" pitchFamily="34" charset="-122"/>
              </a:rPr>
              <a:t>（列表）、</a:t>
            </a:r>
            <a:r>
              <a:rPr lang="en-US" altLang="zh-CN">
                <a:latin typeface="微软雅黑" panose="020B0503020204020204" pitchFamily="34" charset="-122"/>
                <a:ea typeface="微软雅黑" panose="020B0503020204020204" pitchFamily="34" charset="-122"/>
                <a:cs typeface="微软雅黑" panose="020B0503020204020204" pitchFamily="34" charset="-122"/>
              </a:rPr>
              <a:t>Tuple</a:t>
            </a:r>
            <a:r>
              <a:rPr lang="zh-CN" altLang="zh-CN">
                <a:latin typeface="微软雅黑" panose="020B0503020204020204" pitchFamily="34" charset="-122"/>
                <a:ea typeface="微软雅黑" panose="020B0503020204020204" pitchFamily="34" charset="-122"/>
                <a:cs typeface="微软雅黑" panose="020B0503020204020204" pitchFamily="34" charset="-122"/>
              </a:rPr>
              <a:t>（元组）、</a:t>
            </a:r>
            <a:r>
              <a:rPr lang="en-US" altLang="zh-CN">
                <a:latin typeface="微软雅黑" panose="020B0503020204020204" pitchFamily="34" charset="-122"/>
                <a:ea typeface="微软雅黑" panose="020B0503020204020204" pitchFamily="34" charset="-122"/>
                <a:cs typeface="微软雅黑" panose="020B0503020204020204" pitchFamily="34" charset="-122"/>
              </a:rPr>
              <a:t>Dictionary</a:t>
            </a:r>
            <a:r>
              <a:rPr lang="zh-CN" altLang="zh-CN">
                <a:latin typeface="微软雅黑" panose="020B0503020204020204" pitchFamily="34" charset="-122"/>
                <a:ea typeface="微软雅黑" panose="020B0503020204020204" pitchFamily="34" charset="-122"/>
                <a:cs typeface="微软雅黑" panose="020B0503020204020204" pitchFamily="34" charset="-122"/>
              </a:rPr>
              <a:t>（字典）</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1515" y="2306320"/>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Numbers</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（数字</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741045" y="2781935"/>
            <a:ext cx="9163050" cy="1337945"/>
          </a:xfrm>
          <a:prstGeom prst="rect">
            <a:avLst/>
          </a:prstGeom>
          <a:noFill/>
        </p:spPr>
        <p:txBody>
          <a:bodyPr wrap="square" rtlCol="0" anchor="t">
            <a:spAutoFit/>
          </a:bodyPr>
          <a:p>
            <a:pPr marL="0" marR="0" indent="0" algn="just" defTabSz="825500" rtl="0" fontAlgn="auto" latinLnBrk="0" hangingPunct="0">
              <a:lnSpc>
                <a:spcPct val="150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Python</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中的数字类型分为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int(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有符号整型</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float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（浮点型）、</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complex</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（复数型）。</a:t>
            </a:r>
            <a:endParaRPr kumimoji="0" lang="zh-CN" altLang="en-US" b="0" i="0" u="none" strike="noStrike" cap="none" spc="0" normalizeH="0" baseline="0">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a:p>
            <a:pPr marL="0" marR="0" indent="0" algn="just" defTabSz="825500" rtl="0" fontAlgn="auto" latinLnBrk="0" hangingPunct="0">
              <a:lnSpc>
                <a:spcPct val="150000"/>
              </a:lnSpc>
              <a:buClrTx/>
              <a:buSzTx/>
              <a:buFontTx/>
              <a:buNone/>
            </a:pP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其中的复数由实数部分和虚数部分构成，可以用 a + bj 或者 complex(a,b) 表示， 复数的实部 a 和虚部 b 都是浮点型。</a:t>
            </a:r>
            <a:endParaRPr lang="zh-CN" altLang="en-US"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15" name="表格 14"/>
          <p:cNvGraphicFramePr/>
          <p:nvPr>
            <p:custDataLst>
              <p:tags r:id="rId6"/>
            </p:custDataLst>
          </p:nvPr>
        </p:nvGraphicFramePr>
        <p:xfrm>
          <a:off x="1666875" y="4154170"/>
          <a:ext cx="7966710" cy="2194560"/>
        </p:xfrm>
        <a:graphic>
          <a:graphicData uri="http://schemas.openxmlformats.org/drawingml/2006/table">
            <a:tbl>
              <a:tblPr firstRow="1" bandRow="1">
                <a:tableStyleId>{5C22544A-7EE6-4342-B048-85BDC9FD1C3A}</a:tableStyleId>
              </a:tblPr>
              <a:tblGrid>
                <a:gridCol w="2655570"/>
                <a:gridCol w="2655570"/>
                <a:gridCol w="2655570"/>
              </a:tblGrid>
              <a:tr h="365760">
                <a:tc>
                  <a:txBody>
                    <a:bodyPr/>
                    <a:p>
                      <a:pPr>
                        <a:buNone/>
                      </a:pPr>
                      <a:r>
                        <a:rPr lang="en-US" altLang="en-US">
                          <a:solidFill>
                            <a:schemeClr val="tx1"/>
                          </a:solidFill>
                          <a:latin typeface="Times New Roman" panose="02020603050405020304" pitchFamily="18" charset="0"/>
                          <a:cs typeface="Times New Roman" panose="02020603050405020304" pitchFamily="18" charset="0"/>
                        </a:rPr>
                        <a:t>int</a:t>
                      </a:r>
                      <a:endParaRPr lang="en-US" altLang="en-US">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latin typeface="Times New Roman" panose="02020603050405020304" pitchFamily="18" charset="0"/>
                          <a:cs typeface="Times New Roman" panose="02020603050405020304" pitchFamily="18" charset="0"/>
                        </a:rPr>
                        <a:t>float</a:t>
                      </a:r>
                      <a:endParaRPr lang="en-US" altLang="zh-CN">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solidFill>
                            <a:schemeClr val="tx1"/>
                          </a:solidFill>
                          <a:latin typeface="Times New Roman" panose="02020603050405020304" pitchFamily="18" charset="0"/>
                          <a:cs typeface="Times New Roman" panose="02020603050405020304" pitchFamily="18" charset="0"/>
                        </a:rPr>
                        <a:t>complex</a:t>
                      </a:r>
                      <a:endParaRPr lang="en-US" altLang="zh-CN">
                        <a:solidFill>
                          <a:schemeClr val="tx1"/>
                        </a:solidFill>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p>
                      <a:pPr>
                        <a:buNone/>
                      </a:pPr>
                      <a:r>
                        <a:rPr lang="en-US" altLang="zh-CN">
                          <a:latin typeface="Times New Roman" panose="02020603050405020304" pitchFamily="18" charset="0"/>
                          <a:cs typeface="Times New Roman" panose="02020603050405020304" pitchFamily="18" charset="0"/>
                        </a:rPr>
                        <a:t>10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0.0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3.14j</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p>
                      <a:pPr>
                        <a:buNone/>
                      </a:pPr>
                      <a:r>
                        <a:rPr lang="en-US" altLang="zh-CN">
                          <a:latin typeface="Times New Roman" panose="02020603050405020304" pitchFamily="18" charset="0"/>
                          <a:cs typeface="Times New Roman" panose="02020603050405020304" pitchFamily="18" charset="0"/>
                        </a:rPr>
                        <a:t>100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15.20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45j</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p>
                      <a:pPr>
                        <a:buNone/>
                      </a:pPr>
                      <a:r>
                        <a:rPr lang="en-US" altLang="zh-CN">
                          <a:latin typeface="Times New Roman" panose="02020603050405020304" pitchFamily="18" charset="0"/>
                          <a:cs typeface="Times New Roman" panose="02020603050405020304" pitchFamily="18" charset="0"/>
                        </a:rPr>
                        <a:t>-786</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-21.9</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9.322e-36j</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p>
                      <a:pPr>
                        <a:buNone/>
                      </a:pPr>
                      <a:r>
                        <a:rPr lang="en-US" altLang="zh-CN">
                          <a:latin typeface="Times New Roman" panose="02020603050405020304" pitchFamily="18" charset="0"/>
                          <a:cs typeface="Times New Roman" panose="02020603050405020304" pitchFamily="18" charset="0"/>
                        </a:rPr>
                        <a:t>080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32.3e+18</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876j</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65760">
                <a:tc>
                  <a:txBody>
                    <a:bodyPr/>
                    <a:p>
                      <a:pPr>
                        <a:buNone/>
                      </a:pPr>
                      <a:r>
                        <a:rPr lang="en-US" altLang="zh-CN">
                          <a:latin typeface="Times New Roman" panose="02020603050405020304" pitchFamily="18" charset="0"/>
                          <a:cs typeface="Times New Roman" panose="02020603050405020304" pitchFamily="18" charset="0"/>
                        </a:rPr>
                        <a:t>-0490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-90</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Times New Roman" panose="02020603050405020304" pitchFamily="18" charset="0"/>
                          <a:cs typeface="Times New Roman" panose="02020603050405020304" pitchFamily="18" charset="0"/>
                        </a:rPr>
                        <a:t>-6545+0j</a:t>
                      </a:r>
                      <a:endParaRPr lang="en-US" altLang="zh-CN">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String </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字符串类型）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741045" y="1635125"/>
            <a:ext cx="9163050" cy="506730"/>
          </a:xfrm>
          <a:prstGeom prst="rect">
            <a:avLst/>
          </a:prstGeom>
          <a:noFill/>
        </p:spPr>
        <p:txBody>
          <a:bodyPr wrap="square" rtlCol="0" anchor="t">
            <a:spAutoFit/>
          </a:bodyPr>
          <a:p>
            <a:pPr marL="0" marR="0" indent="0" algn="just" defTabSz="825500" rtl="0" fontAlgn="auto" latinLnBrk="0" hangingPunct="0">
              <a:lnSpc>
                <a:spcPct val="150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字符串(String)是由数字、字母、下划线组成的一串字符。</a:t>
            </a:r>
            <a:endParaRPr lang="zh-CN" altLang="en-US"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文本框 6"/>
          <p:cNvSpPr txBox="1"/>
          <p:nvPr/>
        </p:nvSpPr>
        <p:spPr>
          <a:xfrm>
            <a:off x="1703070" y="2209483"/>
            <a:ext cx="8964295" cy="3910330"/>
          </a:xfrm>
          <a:prstGeom prst="rect">
            <a:avLst/>
          </a:prstGeom>
          <a:ln>
            <a:solidFill>
              <a:srgbClr val="D8422A"/>
            </a:solidFill>
          </a:ln>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50800" tIns="50800" rIns="50800" bIns="50800" numCol="1" spcCol="38100" rtlCol="0" anchor="ctr" forceAA="0">
            <a:spAutoFit/>
          </a:bodyPr>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&gt;&gt;&gt;str = 'Hello World!'</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&gt;&gt;&gt;print(str)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输出完整字符串</a:t>
            </a:r>
            <a:r>
              <a:rPr lang="en-US"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b="0" dirty="0">
              <a:solidFill>
                <a:schemeClr val="accent3">
                  <a:lumMod val="7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Hello World!</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 str[2:5]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输出字符串中第三个至第</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五</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个字符</a:t>
            </a: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llo</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 str[2:]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输出从第三个字符</a:t>
            </a:r>
            <a:r>
              <a:rPr lang="zh-CN" alt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之后</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的字符串</a:t>
            </a: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llo World!</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 str * 2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 输出字符串两次 </a:t>
            </a:r>
            <a:endParaRPr 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Hello World!Hello World!</a:t>
            </a:r>
            <a:endParaRPr lang="en-US" b="0" dirty="0">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latin typeface="Times New Roman" panose="02020603050405020304" pitchFamily="18" charset="0"/>
                <a:ea typeface="微软雅黑" panose="020B0503020204020204" pitchFamily="34" charset="-122"/>
                <a:cs typeface="Times New Roman" panose="02020603050405020304" pitchFamily="18" charset="0"/>
                <a:sym typeface="+mn-ea"/>
              </a:rPr>
              <a:t>&gt;&gt;&gt;print str + "TEST" 	                    </a:t>
            </a:r>
            <a:r>
              <a:rPr 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输出连接的字符串</a:t>
            </a:r>
            <a:endParaRPr lang="en-US" b="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5000"/>
              </a:lnSpc>
            </a:pPr>
            <a:r>
              <a:rPr 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Hello World!TEST</a:t>
            </a:r>
            <a:endParaRPr kumimoji="0" lang="zh-CN" altLang="en-US" b="0" i="0" u="none" strike="noStrike" cap="none" spc="0" normalizeH="0" baseline="0">
              <a:ln>
                <a:noFill/>
              </a:ln>
              <a:solidFill>
                <a:schemeClr val="tx1"/>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String </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字符串类型）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741045" y="1635125"/>
            <a:ext cx="9163050" cy="506730"/>
          </a:xfrm>
          <a:prstGeom prst="rect">
            <a:avLst/>
          </a:prstGeom>
          <a:noFill/>
        </p:spPr>
        <p:txBody>
          <a:bodyPr wrap="square" rtlCol="0" anchor="t">
            <a:spAutoFit/>
          </a:bodyPr>
          <a:p>
            <a:pPr marL="0" marR="0" indent="0" algn="just" defTabSz="825500" rtl="0" fontAlgn="auto" latinLnBrk="0" hangingPunct="0">
              <a:lnSpc>
                <a:spcPct val="150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zh-CN" altLang="zh-CN" dirty="0">
                <a:solidFill>
                  <a:srgbClr val="262626"/>
                </a:solidFill>
                <a:latin typeface="Times New Roman" panose="02020603050405020304" pitchFamily="18" charset="0"/>
                <a:ea typeface="微软雅黑" panose="020B0503020204020204" pitchFamily="34" charset="-122"/>
                <a:cs typeface="Times New Roman" panose="02020603050405020304" pitchFamily="18" charset="0"/>
                <a:sym typeface="+mn-ea"/>
              </a:rPr>
              <a:t>内置的字符串处理函数：</a:t>
            </a:r>
            <a:endParaRPr lang="zh-CN" altLang="en-US"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aphicFrame>
        <p:nvGraphicFramePr>
          <p:cNvPr id="2" name="表格 1"/>
          <p:cNvGraphicFramePr/>
          <p:nvPr>
            <p:custDataLst>
              <p:tags r:id="rId6"/>
            </p:custDataLst>
          </p:nvPr>
        </p:nvGraphicFramePr>
        <p:xfrm>
          <a:off x="1829435" y="2242185"/>
          <a:ext cx="8533130" cy="3816350"/>
        </p:xfrm>
        <a:graphic>
          <a:graphicData uri="http://schemas.openxmlformats.org/drawingml/2006/table">
            <a:tbl>
              <a:tblPr firstRow="1" bandRow="1">
                <a:tableStyleId>{5C22544A-7EE6-4342-B048-85BDC9FD1C3A}</a:tableStyleId>
              </a:tblPr>
              <a:tblGrid>
                <a:gridCol w="4266565"/>
                <a:gridCol w="4266565"/>
              </a:tblGrid>
              <a:tr h="387350">
                <a:tc>
                  <a:txBody>
                    <a:bodyPr/>
                    <a:p>
                      <a:pPr algn="ctr">
                        <a:buNone/>
                      </a:pPr>
                      <a:r>
                        <a:rPr lang="zh-CN" altLang="en-US">
                          <a:solidFill>
                            <a:schemeClr val="tx1"/>
                          </a:solidFill>
                        </a:rPr>
                        <a:t>操作</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lgn="ctr">
                        <a:buNone/>
                      </a:pPr>
                      <a:r>
                        <a:rPr lang="zh-CN" altLang="en-US">
                          <a:solidFill>
                            <a:schemeClr val="tx1"/>
                          </a:solidFill>
                        </a:rPr>
                        <a:t>含义</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&lt;string&gt;[ ]</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索引</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 : ]</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剪切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len(&lt;string&gt;)</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长度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&lt;string&gt;.upper()</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字符串中字母大写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&lt;string&gt;.lower()</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字符串中字母小写</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&lt;string&gt;.strip()</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去两边空格及去指定字符</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&lt;string&gt;.split()</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按指定字符分割字符串为数组</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a:buNone/>
                      </a:pPr>
                      <a:r>
                        <a:rPr lang="en-US" altLang="zh-CN" sz="1800">
                          <a:latin typeface="Times New Roman" panose="02020603050405020304" pitchFamily="18" charset="0"/>
                          <a:cs typeface="Times New Roman" panose="02020603050405020304" pitchFamily="18" charset="0"/>
                          <a:sym typeface="+mn-ea"/>
                        </a:rPr>
                        <a:t>                         </a:t>
                      </a:r>
                      <a:r>
                        <a:rPr lang="zh-CN" altLang="en-US">
                          <a:latin typeface="Times New Roman" panose="02020603050405020304" pitchFamily="18" charset="0"/>
                          <a:cs typeface="Times New Roman" panose="02020603050405020304" pitchFamily="18" charset="0"/>
                        </a:rPr>
                        <a:t>&lt;string&gt;.join()</a:t>
                      </a:r>
                      <a:endParaRPr lang="zh-CN" altLang="en-US">
                        <a:latin typeface="Times New Roman" panose="02020603050405020304" pitchFamily="18" charset="0"/>
                        <a:cs typeface="Times New Roman" panose="02020603050405020304" pitchFamily="18"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连接两个字符串序列</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r h="381000">
                <a:tc>
                  <a:txBody>
                    <a:bodyPr/>
                    <a:p>
                      <a:pPr marL="0" marR="0" lvl="0" indent="0" algn="l" defTabSz="914400" rtl="0" eaLnBrk="1" fontAlgn="base" latinLnBrk="0" hangingPunct="1">
                        <a:lnSpc>
                          <a:spcPct val="100000"/>
                        </a:lnSpc>
                        <a:spcBef>
                          <a:spcPct val="0"/>
                        </a:spcBef>
                        <a:spcAft>
                          <a:spcPct val="0"/>
                        </a:spcAft>
                        <a:buClrTx/>
                        <a:buSzTx/>
                        <a:buFontTx/>
                        <a:buNone/>
                      </a:pPr>
                      <a:r>
                        <a:rPr lang="en-US" altLang="zh-CN" sz="1800">
                          <a:latin typeface="Times New Roman" panose="02020603050405020304" pitchFamily="18" charset="0"/>
                          <a:cs typeface="Times New Roman" panose="02020603050405020304" pitchFamily="18" charset="0"/>
                          <a:sym typeface="+mn-ea"/>
                        </a:rPr>
                        <a:t>                        </a:t>
                      </a:r>
                      <a:r>
                        <a:rPr lang="en-US" altLang="zh-CN" sz="1800" b="1">
                          <a:latin typeface="Times New Roman" panose="02020603050405020304" pitchFamily="18" charset="0"/>
                          <a:cs typeface="Times New Roman" panose="02020603050405020304" pitchFamily="18" charset="0"/>
                          <a:sym typeface="+mn-ea"/>
                        </a:rPr>
                        <a:t> </a:t>
                      </a:r>
                      <a:r>
                        <a:rPr lang="en-US" altLang="zh-CN" sz="1800" b="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rPr>
                        <a:t>for &lt;var&gt; in &lt;string&gt;</a:t>
                      </a:r>
                      <a:endParaRPr lang="en-US" altLang="zh-CN" sz="1800" b="0">
                        <a:ln>
                          <a:noFill/>
                        </a:ln>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p>
                      <a:pPr>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字符串</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迭代</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数据</a:t>
            </a:r>
            <a:r>
              <a:rPr lang="zh-CN" altLang="en-US" sz="2400" dirty="0">
                <a:solidFill>
                  <a:srgbClr val="D8422A"/>
                </a:solidFill>
                <a:latin typeface="微软雅黑" panose="020B0503020204020204" pitchFamily="34" charset="-122"/>
                <a:ea typeface="微软雅黑" panose="020B0503020204020204" pitchFamily="34" charset="-122"/>
              </a:rPr>
              <a:t>类型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529330" y="6457950"/>
            <a:ext cx="8289925" cy="306705"/>
            <a:chOff x="5558" y="10170"/>
            <a:chExt cx="13055" cy="483"/>
          </a:xfrm>
        </p:grpSpPr>
        <p:cxnSp>
          <p:nvCxnSpPr>
            <p:cNvPr id="9" name="直接连接符 8"/>
            <p:cNvCxnSpPr/>
            <p:nvPr/>
          </p:nvCxnSpPr>
          <p:spPr>
            <a:xfrm>
              <a:off x="5558" y="10170"/>
              <a:ext cx="130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5667" y="10170"/>
              <a:ext cx="2946" cy="483"/>
            </a:xfrm>
            <a:prstGeom prst="rect">
              <a:avLst/>
            </a:prstGeom>
            <a:noFill/>
          </p:spPr>
          <p:txBody>
            <a:bodyPr wrap="square" rtlCol="0">
              <a:spAutoFit/>
            </a:bodyPr>
            <a:p>
              <a:pPr algn="r"/>
              <a:r>
                <a:rPr lang="en-US" altLang="en-US" sz="1400">
                  <a:latin typeface="楷体" panose="02010609060101010101" charset="-122"/>
                  <a:ea typeface="楷体" panose="02010609060101010101" charset="-122"/>
                  <a:cs typeface="楷体" panose="02010609060101010101" charset="-122"/>
                </a:rPr>
                <a:t>Python</a:t>
              </a:r>
              <a:r>
                <a:rPr lang="zh-CN" altLang="en-US" sz="1400">
                  <a:latin typeface="楷体" panose="02010609060101010101" charset="-122"/>
                  <a:ea typeface="楷体" panose="02010609060101010101" charset="-122"/>
                  <a:cs typeface="楷体" panose="02010609060101010101" charset="-122"/>
                </a:rPr>
                <a:t>基础</a:t>
              </a:r>
              <a:r>
                <a:rPr lang="zh-CN" altLang="en-US" sz="1400">
                  <a:latin typeface="楷体" panose="02010609060101010101" charset="-122"/>
                  <a:ea typeface="楷体" panose="02010609060101010101" charset="-122"/>
                  <a:cs typeface="楷体" panose="02010609060101010101" charset="-122"/>
                </a:rPr>
                <a:t>语法</a:t>
              </a:r>
              <a:endParaRPr lang="zh-CN" altLang="en-US" sz="1400">
                <a:latin typeface="楷体" panose="02010609060101010101" charset="-122"/>
                <a:ea typeface="楷体" panose="02010609060101010101" charset="-122"/>
                <a:cs typeface="楷体" panose="02010609060101010101" charset="-122"/>
              </a:endParaRPr>
            </a:p>
          </p:txBody>
        </p:sp>
      </p:grpSp>
      <p:sp>
        <p:nvSpPr>
          <p:cNvPr id="5" name="文本框 4"/>
          <p:cNvSpPr txBox="1"/>
          <p:nvPr/>
        </p:nvSpPr>
        <p:spPr>
          <a:xfrm>
            <a:off x="697865" y="1196975"/>
            <a:ext cx="9163050" cy="475615"/>
          </a:xfrm>
          <a:prstGeom prst="rect">
            <a:avLst/>
          </a:prstGeom>
          <a:noFill/>
        </p:spPr>
        <p:txBody>
          <a:bodyPr wrap="square" rtlCol="0" anchor="t">
            <a:spAutoFit/>
          </a:bodyPr>
          <a:p>
            <a:pPr algn="l" eaLnBrk="1">
              <a:lnSpc>
                <a:spcPct val="125000"/>
              </a:lnSpc>
              <a:buClr>
                <a:srgbClr val="FF0000"/>
              </a:buClr>
              <a:buFontTx/>
            </a:pPr>
            <a:r>
              <a:rPr lang="en-US"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List </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rPr>
              <a:t>列表类型）</a:t>
            </a:r>
            <a:endParaRPr lang="zh-CN" altLang="en-US" sz="2000"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8" name="文本框 7"/>
          <p:cNvSpPr txBox="1"/>
          <p:nvPr/>
        </p:nvSpPr>
        <p:spPr>
          <a:xfrm>
            <a:off x="741045" y="1635125"/>
            <a:ext cx="9163050" cy="783590"/>
          </a:xfrm>
          <a:prstGeom prst="rect">
            <a:avLst/>
          </a:prstGeom>
          <a:noFill/>
        </p:spPr>
        <p:txBody>
          <a:bodyPr wrap="square" rtlCol="0" anchor="t">
            <a:spAutoFit/>
          </a:bodyPr>
          <a:p>
            <a:pPr marL="0" marR="0" indent="0" algn="l" defTabSz="825500" rtl="0" fontAlgn="auto" latinLnBrk="0" hangingPunct="0">
              <a:lnSpc>
                <a:spcPct val="125000"/>
              </a:lnSpc>
              <a:buClrTx/>
              <a:buSzTx/>
              <a:buFontTx/>
              <a:buNone/>
            </a:pP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List</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列表用 [ ] 标识，是 </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P</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ython 最通用的复合数据类型，也是 Python 中使用最频繁的数据类型。类似于</a:t>
            </a:r>
            <a:r>
              <a:rPr lang="en-US" altLang="zh-CN">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C</a:t>
            </a:r>
            <a:r>
              <a:rPr lang="zh-CN" altLang="en-US">
                <a:ln>
                  <a:noFill/>
                </a:ln>
                <a:solidFill>
                  <a:srgbClr val="000000"/>
                </a:solidFill>
                <a:effectLst/>
                <a:uFillTx/>
                <a:latin typeface="Times New Roman" panose="02020603050405020304" pitchFamily="18" charset="0"/>
                <a:ea typeface="微软雅黑" panose="020B0503020204020204" pitchFamily="34" charset="-122"/>
                <a:cs typeface="Times New Roman" panose="02020603050405020304" pitchFamily="18" charset="0"/>
                <a:sym typeface="Helvetica Neue"/>
              </a:rPr>
              <a:t>语言中的数组。列表在使用当中可以参照下图进行列表截取。</a:t>
            </a:r>
            <a:endParaRPr lang="zh-CN" altLang="en-US" b="1" dirty="0">
              <a:solidFill>
                <a:srgbClr val="DF452B"/>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pic>
        <p:nvPicPr>
          <p:cNvPr id="7" name="图片 6" descr="list_slicing1"/>
          <p:cNvPicPr>
            <a:picLocks noChangeAspect="1"/>
          </p:cNvPicPr>
          <p:nvPr>
            <p:custDataLst>
              <p:tags r:id="rId6"/>
            </p:custDataLst>
          </p:nvPr>
        </p:nvPicPr>
        <p:blipFill>
          <a:blip r:embed="rId7"/>
          <a:stretch>
            <a:fillRect/>
          </a:stretch>
        </p:blipFill>
        <p:spPr>
          <a:xfrm>
            <a:off x="2265680" y="2517775"/>
            <a:ext cx="6998335" cy="368871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4612.332283464567,&quot;width&quot;:20949.67874015748}"/>
</p:tagLst>
</file>

<file path=ppt/tags/tag10.xml><?xml version="1.0" encoding="utf-8"?>
<p:tagLst xmlns:p="http://schemas.openxmlformats.org/presentationml/2006/main">
  <p:tag name="KSO_WM_UNIT_TABLE_BEAUTIFY" val="smartTable{a8486329-e95c-498e-87bf-9dbf667c42ef}"/>
</p:tagLst>
</file>

<file path=ppt/tags/tag11.xml><?xml version="1.0" encoding="utf-8"?>
<p:tagLst xmlns:p="http://schemas.openxmlformats.org/presentationml/2006/main">
  <p:tag name="KSO_WPP_MARK_KEY" val="92016905-ff38-4c5a-bac5-cf185919945c"/>
  <p:tag name="COMMONDATA" val="eyJoZGlkIjoiMjU2ZDQxNzEzMmJlODI0MTk0MTVmZmJlZGIxZTk2MTIifQ=="/>
</p:tagLst>
</file>

<file path=ppt/tags/tag2.xml><?xml version="1.0" encoding="utf-8"?>
<p:tagLst xmlns:p="http://schemas.openxmlformats.org/presentationml/2006/main">
  <p:tag name="KSO_WM_UNIT_TABLE_BEAUTIFY" val="smartTable{1190ec5b-89d9-42f3-b919-148542b58120}"/>
  <p:tag name="TABLE_ENDDRAG_ORIGIN_RECT" val="627*167"/>
  <p:tag name="TABLE_ENDDRAG_RECT" val="131*332*627*167"/>
</p:tagLst>
</file>

<file path=ppt/tags/tag3.xml><?xml version="1.0" encoding="utf-8"?>
<p:tagLst xmlns:p="http://schemas.openxmlformats.org/presentationml/2006/main">
  <p:tag name="KSO_WM_UNIT_TABLE_BEAUTIFY" val="smartTable{1c1f445f-316f-4a18-a5b3-ad59ca090ba6}"/>
</p:tagLst>
</file>

<file path=ppt/tags/tag4.xml><?xml version="1.0" encoding="utf-8"?>
<p:tagLst xmlns:p="http://schemas.openxmlformats.org/presentationml/2006/main">
  <p:tag name="KSO_WM_UNIT_PLACING_PICTURE_USER_VIEWPORT" val="{&quot;height&quot;:8349,&quot;width&quot;:15840}"/>
</p:tagLst>
</file>

<file path=ppt/tags/tag5.xml><?xml version="1.0" encoding="utf-8"?>
<p:tagLst xmlns:p="http://schemas.openxmlformats.org/presentationml/2006/main">
  <p:tag name="KSO_WM_UNIT_TABLE_BEAUTIFY" val="smartTable{38270b4b-adeb-4a2e-9c39-209b3928f2ed}"/>
</p:tagLst>
</file>

<file path=ppt/tags/tag6.xml><?xml version="1.0" encoding="utf-8"?>
<p:tagLst xmlns:p="http://schemas.openxmlformats.org/presentationml/2006/main">
  <p:tag name="KSO_WM_UNIT_TABLE_BEAUTIFY" val="smartTable{ac05a2fa-ad06-452d-abd3-de5e06c2562e}"/>
</p:tagLst>
</file>

<file path=ppt/tags/tag7.xml><?xml version="1.0" encoding="utf-8"?>
<p:tagLst xmlns:p="http://schemas.openxmlformats.org/presentationml/2006/main">
  <p:tag name="KSO_WM_UNIT_TABLE_BEAUTIFY" val="smartTable{ac05a2fa-ad06-452d-abd3-de5e06c2562e}"/>
</p:tagLst>
</file>

<file path=ppt/tags/tag8.xml><?xml version="1.0" encoding="utf-8"?>
<p:tagLst xmlns:p="http://schemas.openxmlformats.org/presentationml/2006/main">
  <p:tag name="KSO_WM_UNIT_TABLE_BEAUTIFY" val="smartTable{a8486329-e95c-498e-87bf-9dbf667c42ef}"/>
</p:tagLst>
</file>

<file path=ppt/tags/tag9.xml><?xml version="1.0" encoding="utf-8"?>
<p:tagLst xmlns:p="http://schemas.openxmlformats.org/presentationml/2006/main">
  <p:tag name="KSO_WM_UNIT_TABLE_BEAUTIFY" val="smartTable{a8486329-e95c-498e-87bf-9dbf667c42ef}"/>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17516</Words>
  <Application>WPS 演示</Application>
  <PresentationFormat>宽屏</PresentationFormat>
  <Paragraphs>1317</Paragraphs>
  <Slides>55</Slides>
  <Notes>0</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55</vt:i4>
      </vt:variant>
    </vt:vector>
  </HeadingPairs>
  <TitlesOfParts>
    <vt:vector size="68" baseType="lpstr">
      <vt:lpstr>Arial</vt:lpstr>
      <vt:lpstr>宋体</vt:lpstr>
      <vt:lpstr>Wingdings</vt:lpstr>
      <vt:lpstr>微软雅黑</vt:lpstr>
      <vt:lpstr>Times New Roman</vt:lpstr>
      <vt:lpstr>Helvetica Neue</vt:lpstr>
      <vt:lpstr>Wingdings</vt:lpstr>
      <vt:lpstr>楷体</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冯建周</cp:lastModifiedBy>
  <cp:revision>1143</cp:revision>
  <dcterms:created xsi:type="dcterms:W3CDTF">2020-07-22T07:30:00Z</dcterms:created>
  <dcterms:modified xsi:type="dcterms:W3CDTF">2023-05-11T00:11:05Z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64667B319FB94447B0A7EBEF7A64EA86</vt:lpwstr>
  </property>
  <property fmtid="{D5CDD505-2E9C-101B-9397-08002B2CF9AE}" pid="3" name="KSOProductBuildVer">
    <vt:lpwstr>2052-11.1.0.14036</vt:lpwstr>
  </property>
</Properties>
</file>